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596" r:id="rId3"/>
    <p:sldId id="598" r:id="rId4"/>
    <p:sldId id="600" r:id="rId5"/>
    <p:sldId id="449" r:id="rId6"/>
    <p:sldId id="457" r:id="rId7"/>
    <p:sldId id="460" r:id="rId8"/>
    <p:sldId id="459" r:id="rId9"/>
    <p:sldId id="366" r:id="rId10"/>
    <p:sldId id="603" r:id="rId11"/>
    <p:sldId id="604" r:id="rId12"/>
    <p:sldId id="415" r:id="rId13"/>
    <p:sldId id="373" r:id="rId14"/>
    <p:sldId id="376" r:id="rId15"/>
    <p:sldId id="605" r:id="rId16"/>
    <p:sldId id="606" r:id="rId17"/>
    <p:sldId id="583" r:id="rId18"/>
    <p:sldId id="408" r:id="rId19"/>
    <p:sldId id="607" r:id="rId20"/>
    <p:sldId id="259" r:id="rId21"/>
    <p:sldId id="296" r:id="rId22"/>
    <p:sldId id="319" r:id="rId23"/>
    <p:sldId id="608" r:id="rId24"/>
    <p:sldId id="367" r:id="rId25"/>
    <p:sldId id="512" r:id="rId26"/>
    <p:sldId id="585" r:id="rId27"/>
    <p:sldId id="533" r:id="rId28"/>
    <p:sldId id="552" r:id="rId29"/>
    <p:sldId id="609" r:id="rId30"/>
    <p:sldId id="410" r:id="rId31"/>
    <p:sldId id="465" r:id="rId32"/>
    <p:sldId id="670" r:id="rId33"/>
    <p:sldId id="589" r:id="rId34"/>
    <p:sldId id="455" r:id="rId35"/>
    <p:sldId id="337" r:id="rId36"/>
    <p:sldId id="671" r:id="rId37"/>
    <p:sldId id="523" r:id="rId38"/>
    <p:sldId id="389" r:id="rId39"/>
    <p:sldId id="627" r:id="rId40"/>
    <p:sldId id="663" r:id="rId41"/>
    <p:sldId id="480" r:id="rId42"/>
    <p:sldId id="451" r:id="rId43"/>
    <p:sldId id="672" r:id="rId44"/>
    <p:sldId id="673" r:id="rId45"/>
    <p:sldId id="257" r:id="rId46"/>
    <p:sldId id="437" r:id="rId47"/>
    <p:sldId id="438" r:id="rId48"/>
    <p:sldId id="675" r:id="rId49"/>
    <p:sldId id="311" r:id="rId50"/>
    <p:sldId id="332" r:id="rId51"/>
    <p:sldId id="558" r:id="rId52"/>
    <p:sldId id="341" r:id="rId53"/>
    <p:sldId id="561" r:id="rId54"/>
    <p:sldId id="340" r:id="rId55"/>
    <p:sldId id="674" r:id="rId56"/>
    <p:sldId id="556"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455E6E-7106-5784-DA43-97E7A07ECD55}" v="3" dt="2026-08-17T09:35:56.896"/>
    <p1510:client id="{BC03C365-F23A-AE76-8DEB-191EF6FCD2E4}" v="4" dt="2026-08-17T10:05:35.0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CA34-34DF-06D6-34FC-308CCFFDA7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865FB1-A142-5F7D-61D3-5954297182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0C9B08-F7C7-6E9E-9ACE-BE9B0913BA49}"/>
              </a:ext>
            </a:extLst>
          </p:cNvPr>
          <p:cNvSpPr>
            <a:spLocks noGrp="1"/>
          </p:cNvSpPr>
          <p:nvPr>
            <p:ph type="dt" sz="half" idx="10"/>
          </p:nvPr>
        </p:nvSpPr>
        <p:spPr/>
        <p:txBody>
          <a:bodyPr/>
          <a:lstStyle/>
          <a:p>
            <a:fld id="{5CA23275-E70E-427A-B8AD-04CD816473FE}" type="datetimeFigureOut">
              <a:rPr lang="en-US" smtClean="0"/>
              <a:t>8/17/2026</a:t>
            </a:fld>
            <a:endParaRPr lang="en-US"/>
          </a:p>
        </p:txBody>
      </p:sp>
      <p:sp>
        <p:nvSpPr>
          <p:cNvPr id="5" name="Footer Placeholder 4">
            <a:extLst>
              <a:ext uri="{FF2B5EF4-FFF2-40B4-BE49-F238E27FC236}">
                <a16:creationId xmlns:a16="http://schemas.microsoft.com/office/drawing/2014/main" id="{DC66DA0C-576F-CAD2-159F-2F7C9AF86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170CAE-036A-C984-16DA-27431A829E3F}"/>
              </a:ext>
            </a:extLst>
          </p:cNvPr>
          <p:cNvSpPr>
            <a:spLocks noGrp="1"/>
          </p:cNvSpPr>
          <p:nvPr>
            <p:ph type="sldNum" sz="quarter" idx="12"/>
          </p:nvPr>
        </p:nvSpPr>
        <p:spPr/>
        <p:txBody>
          <a:bodyPr/>
          <a:lstStyle/>
          <a:p>
            <a:fld id="{B6D1591A-BC43-488D-9E6A-F09EC809CFD1}" type="slidenum">
              <a:rPr lang="en-US" smtClean="0"/>
              <a:t>‹#›</a:t>
            </a:fld>
            <a:endParaRPr lang="en-US"/>
          </a:p>
        </p:txBody>
      </p:sp>
    </p:spTree>
    <p:extLst>
      <p:ext uri="{BB962C8B-B14F-4D97-AF65-F5344CB8AC3E}">
        <p14:creationId xmlns:p14="http://schemas.microsoft.com/office/powerpoint/2010/main" val="3802633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C3C22-7F31-DCF6-29F1-1149F6B5E5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6061349-90DF-BB2F-09F6-F8D7D42014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749A2D-A305-F033-3B8B-68AF22B05EDC}"/>
              </a:ext>
            </a:extLst>
          </p:cNvPr>
          <p:cNvSpPr>
            <a:spLocks noGrp="1"/>
          </p:cNvSpPr>
          <p:nvPr>
            <p:ph type="dt" sz="half" idx="10"/>
          </p:nvPr>
        </p:nvSpPr>
        <p:spPr/>
        <p:txBody>
          <a:bodyPr/>
          <a:lstStyle/>
          <a:p>
            <a:fld id="{5CA23275-E70E-427A-B8AD-04CD816473FE}" type="datetimeFigureOut">
              <a:rPr lang="en-US" smtClean="0"/>
              <a:t>8/17/2026</a:t>
            </a:fld>
            <a:endParaRPr lang="en-US"/>
          </a:p>
        </p:txBody>
      </p:sp>
      <p:sp>
        <p:nvSpPr>
          <p:cNvPr id="5" name="Footer Placeholder 4">
            <a:extLst>
              <a:ext uri="{FF2B5EF4-FFF2-40B4-BE49-F238E27FC236}">
                <a16:creationId xmlns:a16="http://schemas.microsoft.com/office/drawing/2014/main" id="{D6DE0DEC-E356-D3DE-9284-8E41B0E292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1A7EDF-69E1-B865-AC69-1E9E18943B7E}"/>
              </a:ext>
            </a:extLst>
          </p:cNvPr>
          <p:cNvSpPr>
            <a:spLocks noGrp="1"/>
          </p:cNvSpPr>
          <p:nvPr>
            <p:ph type="sldNum" sz="quarter" idx="12"/>
          </p:nvPr>
        </p:nvSpPr>
        <p:spPr/>
        <p:txBody>
          <a:bodyPr/>
          <a:lstStyle/>
          <a:p>
            <a:fld id="{B6D1591A-BC43-488D-9E6A-F09EC809CFD1}" type="slidenum">
              <a:rPr lang="en-US" smtClean="0"/>
              <a:t>‹#›</a:t>
            </a:fld>
            <a:endParaRPr lang="en-US"/>
          </a:p>
        </p:txBody>
      </p:sp>
    </p:spTree>
    <p:extLst>
      <p:ext uri="{BB962C8B-B14F-4D97-AF65-F5344CB8AC3E}">
        <p14:creationId xmlns:p14="http://schemas.microsoft.com/office/powerpoint/2010/main" val="3023640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DDA822-E775-30F0-2A2A-B839276F485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C95F2D-D6F2-1829-9EF1-FFF9938C3F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0A8141-36BF-2B35-298F-558F763237E4}"/>
              </a:ext>
            </a:extLst>
          </p:cNvPr>
          <p:cNvSpPr>
            <a:spLocks noGrp="1"/>
          </p:cNvSpPr>
          <p:nvPr>
            <p:ph type="dt" sz="half" idx="10"/>
          </p:nvPr>
        </p:nvSpPr>
        <p:spPr/>
        <p:txBody>
          <a:bodyPr/>
          <a:lstStyle/>
          <a:p>
            <a:fld id="{5CA23275-E70E-427A-B8AD-04CD816473FE}" type="datetimeFigureOut">
              <a:rPr lang="en-US" smtClean="0"/>
              <a:t>8/17/2026</a:t>
            </a:fld>
            <a:endParaRPr lang="en-US"/>
          </a:p>
        </p:txBody>
      </p:sp>
      <p:sp>
        <p:nvSpPr>
          <p:cNvPr id="5" name="Footer Placeholder 4">
            <a:extLst>
              <a:ext uri="{FF2B5EF4-FFF2-40B4-BE49-F238E27FC236}">
                <a16:creationId xmlns:a16="http://schemas.microsoft.com/office/drawing/2014/main" id="{11C99BC4-BB82-38C0-73F8-332B1B7ED0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9B01CA-AD9F-1D49-F02A-11190DE02107}"/>
              </a:ext>
            </a:extLst>
          </p:cNvPr>
          <p:cNvSpPr>
            <a:spLocks noGrp="1"/>
          </p:cNvSpPr>
          <p:nvPr>
            <p:ph type="sldNum" sz="quarter" idx="12"/>
          </p:nvPr>
        </p:nvSpPr>
        <p:spPr/>
        <p:txBody>
          <a:bodyPr/>
          <a:lstStyle/>
          <a:p>
            <a:fld id="{B6D1591A-BC43-488D-9E6A-F09EC809CFD1}" type="slidenum">
              <a:rPr lang="en-US" smtClean="0"/>
              <a:t>‹#›</a:t>
            </a:fld>
            <a:endParaRPr lang="en-US"/>
          </a:p>
        </p:txBody>
      </p:sp>
    </p:spTree>
    <p:extLst>
      <p:ext uri="{BB962C8B-B14F-4D97-AF65-F5344CB8AC3E}">
        <p14:creationId xmlns:p14="http://schemas.microsoft.com/office/powerpoint/2010/main" val="2825321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53025-4479-AEB9-BE44-1169A437D7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FF4A25-2E15-34F8-7AFD-6F1C2E5788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EEEA19-13A6-6ECC-B736-13032BDF7CA3}"/>
              </a:ext>
            </a:extLst>
          </p:cNvPr>
          <p:cNvSpPr>
            <a:spLocks noGrp="1"/>
          </p:cNvSpPr>
          <p:nvPr>
            <p:ph type="dt" sz="half" idx="10"/>
          </p:nvPr>
        </p:nvSpPr>
        <p:spPr/>
        <p:txBody>
          <a:bodyPr/>
          <a:lstStyle/>
          <a:p>
            <a:fld id="{5CA23275-E70E-427A-B8AD-04CD816473FE}" type="datetimeFigureOut">
              <a:rPr lang="en-US" smtClean="0"/>
              <a:t>8/17/2026</a:t>
            </a:fld>
            <a:endParaRPr lang="en-US"/>
          </a:p>
        </p:txBody>
      </p:sp>
      <p:sp>
        <p:nvSpPr>
          <p:cNvPr id="5" name="Footer Placeholder 4">
            <a:extLst>
              <a:ext uri="{FF2B5EF4-FFF2-40B4-BE49-F238E27FC236}">
                <a16:creationId xmlns:a16="http://schemas.microsoft.com/office/drawing/2014/main" id="{7E24993B-EB58-45B9-3B28-02DDDCDF6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B252A1-AFE6-D8E9-2008-35CC2D7A9B96}"/>
              </a:ext>
            </a:extLst>
          </p:cNvPr>
          <p:cNvSpPr>
            <a:spLocks noGrp="1"/>
          </p:cNvSpPr>
          <p:nvPr>
            <p:ph type="sldNum" sz="quarter" idx="12"/>
          </p:nvPr>
        </p:nvSpPr>
        <p:spPr/>
        <p:txBody>
          <a:bodyPr/>
          <a:lstStyle/>
          <a:p>
            <a:fld id="{B6D1591A-BC43-488D-9E6A-F09EC809CFD1}" type="slidenum">
              <a:rPr lang="en-US" smtClean="0"/>
              <a:t>‹#›</a:t>
            </a:fld>
            <a:endParaRPr lang="en-US"/>
          </a:p>
        </p:txBody>
      </p:sp>
    </p:spTree>
    <p:extLst>
      <p:ext uri="{BB962C8B-B14F-4D97-AF65-F5344CB8AC3E}">
        <p14:creationId xmlns:p14="http://schemas.microsoft.com/office/powerpoint/2010/main" val="4111989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A323D-3C7A-F981-D119-F3283B1676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653294-CE03-2883-EA11-3853BD44CE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813DE4-9728-9F62-C91C-F622DCBEE225}"/>
              </a:ext>
            </a:extLst>
          </p:cNvPr>
          <p:cNvSpPr>
            <a:spLocks noGrp="1"/>
          </p:cNvSpPr>
          <p:nvPr>
            <p:ph type="dt" sz="half" idx="10"/>
          </p:nvPr>
        </p:nvSpPr>
        <p:spPr/>
        <p:txBody>
          <a:bodyPr/>
          <a:lstStyle/>
          <a:p>
            <a:fld id="{5CA23275-E70E-427A-B8AD-04CD816473FE}" type="datetimeFigureOut">
              <a:rPr lang="en-US" smtClean="0"/>
              <a:t>8/17/2026</a:t>
            </a:fld>
            <a:endParaRPr lang="en-US"/>
          </a:p>
        </p:txBody>
      </p:sp>
      <p:sp>
        <p:nvSpPr>
          <p:cNvPr id="5" name="Footer Placeholder 4">
            <a:extLst>
              <a:ext uri="{FF2B5EF4-FFF2-40B4-BE49-F238E27FC236}">
                <a16:creationId xmlns:a16="http://schemas.microsoft.com/office/drawing/2014/main" id="{4FC61E0C-C2ED-B2DF-4EB0-57DE78799B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A55BBE-3154-FE1B-A4AE-C2E819DE25C7}"/>
              </a:ext>
            </a:extLst>
          </p:cNvPr>
          <p:cNvSpPr>
            <a:spLocks noGrp="1"/>
          </p:cNvSpPr>
          <p:nvPr>
            <p:ph type="sldNum" sz="quarter" idx="12"/>
          </p:nvPr>
        </p:nvSpPr>
        <p:spPr/>
        <p:txBody>
          <a:bodyPr/>
          <a:lstStyle/>
          <a:p>
            <a:fld id="{B6D1591A-BC43-488D-9E6A-F09EC809CFD1}" type="slidenum">
              <a:rPr lang="en-US" smtClean="0"/>
              <a:t>‹#›</a:t>
            </a:fld>
            <a:endParaRPr lang="en-US"/>
          </a:p>
        </p:txBody>
      </p:sp>
    </p:spTree>
    <p:extLst>
      <p:ext uri="{BB962C8B-B14F-4D97-AF65-F5344CB8AC3E}">
        <p14:creationId xmlns:p14="http://schemas.microsoft.com/office/powerpoint/2010/main" val="3862260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BA1E0-2612-AA69-E0A0-5438B3EE10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BCBBC0-FC02-06AC-726D-7CF2148253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B83E35F-8667-5FD8-7C7D-3E58CF0D5C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E9B41B9-2372-FC2D-519E-5F13EB9CC931}"/>
              </a:ext>
            </a:extLst>
          </p:cNvPr>
          <p:cNvSpPr>
            <a:spLocks noGrp="1"/>
          </p:cNvSpPr>
          <p:nvPr>
            <p:ph type="dt" sz="half" idx="10"/>
          </p:nvPr>
        </p:nvSpPr>
        <p:spPr/>
        <p:txBody>
          <a:bodyPr/>
          <a:lstStyle/>
          <a:p>
            <a:fld id="{5CA23275-E70E-427A-B8AD-04CD816473FE}" type="datetimeFigureOut">
              <a:rPr lang="en-US" smtClean="0"/>
              <a:t>8/17/2026</a:t>
            </a:fld>
            <a:endParaRPr lang="en-US"/>
          </a:p>
        </p:txBody>
      </p:sp>
      <p:sp>
        <p:nvSpPr>
          <p:cNvPr id="6" name="Footer Placeholder 5">
            <a:extLst>
              <a:ext uri="{FF2B5EF4-FFF2-40B4-BE49-F238E27FC236}">
                <a16:creationId xmlns:a16="http://schemas.microsoft.com/office/drawing/2014/main" id="{0C7F9C9C-70CE-080B-9559-243E3F78E5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E1F8A4-7124-12D6-4FED-A643117E6DA5}"/>
              </a:ext>
            </a:extLst>
          </p:cNvPr>
          <p:cNvSpPr>
            <a:spLocks noGrp="1"/>
          </p:cNvSpPr>
          <p:nvPr>
            <p:ph type="sldNum" sz="quarter" idx="12"/>
          </p:nvPr>
        </p:nvSpPr>
        <p:spPr/>
        <p:txBody>
          <a:bodyPr/>
          <a:lstStyle/>
          <a:p>
            <a:fld id="{B6D1591A-BC43-488D-9E6A-F09EC809CFD1}" type="slidenum">
              <a:rPr lang="en-US" smtClean="0"/>
              <a:t>‹#›</a:t>
            </a:fld>
            <a:endParaRPr lang="en-US"/>
          </a:p>
        </p:txBody>
      </p:sp>
    </p:spTree>
    <p:extLst>
      <p:ext uri="{BB962C8B-B14F-4D97-AF65-F5344CB8AC3E}">
        <p14:creationId xmlns:p14="http://schemas.microsoft.com/office/powerpoint/2010/main" val="3164703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64048-0D3F-7A4B-83E6-960A50C379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6974B6A-E3B5-C6F4-68A6-0DAB2DCA63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1721AC-E28C-87DE-D811-9B3BAD10372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A6279B-9FB1-C052-D005-1AF2018526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5622C5-6B21-F24E-4F6A-B2787CFD29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B731EC-649B-0CB0-C97B-C13BD16AB7FC}"/>
              </a:ext>
            </a:extLst>
          </p:cNvPr>
          <p:cNvSpPr>
            <a:spLocks noGrp="1"/>
          </p:cNvSpPr>
          <p:nvPr>
            <p:ph type="dt" sz="half" idx="10"/>
          </p:nvPr>
        </p:nvSpPr>
        <p:spPr/>
        <p:txBody>
          <a:bodyPr/>
          <a:lstStyle/>
          <a:p>
            <a:fld id="{5CA23275-E70E-427A-B8AD-04CD816473FE}" type="datetimeFigureOut">
              <a:rPr lang="en-US" smtClean="0"/>
              <a:t>8/17/2026</a:t>
            </a:fld>
            <a:endParaRPr lang="en-US"/>
          </a:p>
        </p:txBody>
      </p:sp>
      <p:sp>
        <p:nvSpPr>
          <p:cNvPr id="8" name="Footer Placeholder 7">
            <a:extLst>
              <a:ext uri="{FF2B5EF4-FFF2-40B4-BE49-F238E27FC236}">
                <a16:creationId xmlns:a16="http://schemas.microsoft.com/office/drawing/2014/main" id="{27320F03-A2A6-C3A8-5A28-50FE7C7C97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E220AB-9010-135C-C3C1-78FA31A7487E}"/>
              </a:ext>
            </a:extLst>
          </p:cNvPr>
          <p:cNvSpPr>
            <a:spLocks noGrp="1"/>
          </p:cNvSpPr>
          <p:nvPr>
            <p:ph type="sldNum" sz="quarter" idx="12"/>
          </p:nvPr>
        </p:nvSpPr>
        <p:spPr/>
        <p:txBody>
          <a:bodyPr/>
          <a:lstStyle/>
          <a:p>
            <a:fld id="{B6D1591A-BC43-488D-9E6A-F09EC809CFD1}" type="slidenum">
              <a:rPr lang="en-US" smtClean="0"/>
              <a:t>‹#›</a:t>
            </a:fld>
            <a:endParaRPr lang="en-US"/>
          </a:p>
        </p:txBody>
      </p:sp>
    </p:spTree>
    <p:extLst>
      <p:ext uri="{BB962C8B-B14F-4D97-AF65-F5344CB8AC3E}">
        <p14:creationId xmlns:p14="http://schemas.microsoft.com/office/powerpoint/2010/main" val="3929190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7B902-BE1D-344C-CB28-9A045810B1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6A3651-8CCF-2DBE-619F-B0223C923580}"/>
              </a:ext>
            </a:extLst>
          </p:cNvPr>
          <p:cNvSpPr>
            <a:spLocks noGrp="1"/>
          </p:cNvSpPr>
          <p:nvPr>
            <p:ph type="dt" sz="half" idx="10"/>
          </p:nvPr>
        </p:nvSpPr>
        <p:spPr/>
        <p:txBody>
          <a:bodyPr/>
          <a:lstStyle/>
          <a:p>
            <a:fld id="{5CA23275-E70E-427A-B8AD-04CD816473FE}" type="datetimeFigureOut">
              <a:rPr lang="en-US" smtClean="0"/>
              <a:t>8/17/2026</a:t>
            </a:fld>
            <a:endParaRPr lang="en-US"/>
          </a:p>
        </p:txBody>
      </p:sp>
      <p:sp>
        <p:nvSpPr>
          <p:cNvPr id="4" name="Footer Placeholder 3">
            <a:extLst>
              <a:ext uri="{FF2B5EF4-FFF2-40B4-BE49-F238E27FC236}">
                <a16:creationId xmlns:a16="http://schemas.microsoft.com/office/drawing/2014/main" id="{ECCAA5D9-F26D-706A-7401-2874F12544A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5342EF-7966-444D-8CD6-359366B55A09}"/>
              </a:ext>
            </a:extLst>
          </p:cNvPr>
          <p:cNvSpPr>
            <a:spLocks noGrp="1"/>
          </p:cNvSpPr>
          <p:nvPr>
            <p:ph type="sldNum" sz="quarter" idx="12"/>
          </p:nvPr>
        </p:nvSpPr>
        <p:spPr/>
        <p:txBody>
          <a:bodyPr/>
          <a:lstStyle/>
          <a:p>
            <a:fld id="{B6D1591A-BC43-488D-9E6A-F09EC809CFD1}" type="slidenum">
              <a:rPr lang="en-US" smtClean="0"/>
              <a:t>‹#›</a:t>
            </a:fld>
            <a:endParaRPr lang="en-US"/>
          </a:p>
        </p:txBody>
      </p:sp>
    </p:spTree>
    <p:extLst>
      <p:ext uri="{BB962C8B-B14F-4D97-AF65-F5344CB8AC3E}">
        <p14:creationId xmlns:p14="http://schemas.microsoft.com/office/powerpoint/2010/main" val="783732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BD9E80-5262-A4B9-4351-435BA5B9AEFB}"/>
              </a:ext>
            </a:extLst>
          </p:cNvPr>
          <p:cNvSpPr>
            <a:spLocks noGrp="1"/>
          </p:cNvSpPr>
          <p:nvPr>
            <p:ph type="dt" sz="half" idx="10"/>
          </p:nvPr>
        </p:nvSpPr>
        <p:spPr/>
        <p:txBody>
          <a:bodyPr/>
          <a:lstStyle/>
          <a:p>
            <a:fld id="{5CA23275-E70E-427A-B8AD-04CD816473FE}" type="datetimeFigureOut">
              <a:rPr lang="en-US" smtClean="0"/>
              <a:t>8/17/2026</a:t>
            </a:fld>
            <a:endParaRPr lang="en-US"/>
          </a:p>
        </p:txBody>
      </p:sp>
      <p:sp>
        <p:nvSpPr>
          <p:cNvPr id="3" name="Footer Placeholder 2">
            <a:extLst>
              <a:ext uri="{FF2B5EF4-FFF2-40B4-BE49-F238E27FC236}">
                <a16:creationId xmlns:a16="http://schemas.microsoft.com/office/drawing/2014/main" id="{A79EA59D-3F02-9243-1BE1-D89D935540C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3DBF46-CD9F-F81B-6F01-6D89FABBD702}"/>
              </a:ext>
            </a:extLst>
          </p:cNvPr>
          <p:cNvSpPr>
            <a:spLocks noGrp="1"/>
          </p:cNvSpPr>
          <p:nvPr>
            <p:ph type="sldNum" sz="quarter" idx="12"/>
          </p:nvPr>
        </p:nvSpPr>
        <p:spPr/>
        <p:txBody>
          <a:bodyPr/>
          <a:lstStyle/>
          <a:p>
            <a:fld id="{B6D1591A-BC43-488D-9E6A-F09EC809CFD1}" type="slidenum">
              <a:rPr lang="en-US" smtClean="0"/>
              <a:t>‹#›</a:t>
            </a:fld>
            <a:endParaRPr lang="en-US"/>
          </a:p>
        </p:txBody>
      </p:sp>
    </p:spTree>
    <p:extLst>
      <p:ext uri="{BB962C8B-B14F-4D97-AF65-F5344CB8AC3E}">
        <p14:creationId xmlns:p14="http://schemas.microsoft.com/office/powerpoint/2010/main" val="1790400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94D1A-6394-85B6-10E6-9869831011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8DDE2CE-6356-B5E1-E0AC-2A4C1E322D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454520-F521-DDB1-208B-6C429E01E7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3A4F0F-180D-5475-6C2F-24C678040BCE}"/>
              </a:ext>
            </a:extLst>
          </p:cNvPr>
          <p:cNvSpPr>
            <a:spLocks noGrp="1"/>
          </p:cNvSpPr>
          <p:nvPr>
            <p:ph type="dt" sz="half" idx="10"/>
          </p:nvPr>
        </p:nvSpPr>
        <p:spPr/>
        <p:txBody>
          <a:bodyPr/>
          <a:lstStyle/>
          <a:p>
            <a:fld id="{5CA23275-E70E-427A-B8AD-04CD816473FE}" type="datetimeFigureOut">
              <a:rPr lang="en-US" smtClean="0"/>
              <a:t>8/17/2026</a:t>
            </a:fld>
            <a:endParaRPr lang="en-US"/>
          </a:p>
        </p:txBody>
      </p:sp>
      <p:sp>
        <p:nvSpPr>
          <p:cNvPr id="6" name="Footer Placeholder 5">
            <a:extLst>
              <a:ext uri="{FF2B5EF4-FFF2-40B4-BE49-F238E27FC236}">
                <a16:creationId xmlns:a16="http://schemas.microsoft.com/office/drawing/2014/main" id="{E4051853-EF50-3F43-75D5-342BB97E34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8FD7A4-2D90-8AA3-CAA2-FC2E3A3C62A4}"/>
              </a:ext>
            </a:extLst>
          </p:cNvPr>
          <p:cNvSpPr>
            <a:spLocks noGrp="1"/>
          </p:cNvSpPr>
          <p:nvPr>
            <p:ph type="sldNum" sz="quarter" idx="12"/>
          </p:nvPr>
        </p:nvSpPr>
        <p:spPr/>
        <p:txBody>
          <a:bodyPr/>
          <a:lstStyle/>
          <a:p>
            <a:fld id="{B6D1591A-BC43-488D-9E6A-F09EC809CFD1}" type="slidenum">
              <a:rPr lang="en-US" smtClean="0"/>
              <a:t>‹#›</a:t>
            </a:fld>
            <a:endParaRPr lang="en-US"/>
          </a:p>
        </p:txBody>
      </p:sp>
    </p:spTree>
    <p:extLst>
      <p:ext uri="{BB962C8B-B14F-4D97-AF65-F5344CB8AC3E}">
        <p14:creationId xmlns:p14="http://schemas.microsoft.com/office/powerpoint/2010/main" val="770734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661E5-3F92-87BC-D4E6-E11EEB2F91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1940EB-DC22-33F9-9C44-E1AE911F52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F3139A-19E1-E83C-4775-64DE220B6E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5BC8FB-9714-D1D0-19BB-6509F686AD8D}"/>
              </a:ext>
            </a:extLst>
          </p:cNvPr>
          <p:cNvSpPr>
            <a:spLocks noGrp="1"/>
          </p:cNvSpPr>
          <p:nvPr>
            <p:ph type="dt" sz="half" idx="10"/>
          </p:nvPr>
        </p:nvSpPr>
        <p:spPr/>
        <p:txBody>
          <a:bodyPr/>
          <a:lstStyle/>
          <a:p>
            <a:fld id="{5CA23275-E70E-427A-B8AD-04CD816473FE}" type="datetimeFigureOut">
              <a:rPr lang="en-US" smtClean="0"/>
              <a:t>8/17/2026</a:t>
            </a:fld>
            <a:endParaRPr lang="en-US"/>
          </a:p>
        </p:txBody>
      </p:sp>
      <p:sp>
        <p:nvSpPr>
          <p:cNvPr id="6" name="Footer Placeholder 5">
            <a:extLst>
              <a:ext uri="{FF2B5EF4-FFF2-40B4-BE49-F238E27FC236}">
                <a16:creationId xmlns:a16="http://schemas.microsoft.com/office/drawing/2014/main" id="{61E16E66-DCDA-9991-031D-4F62597290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418637-502C-085A-9A01-15607CD3AA0F}"/>
              </a:ext>
            </a:extLst>
          </p:cNvPr>
          <p:cNvSpPr>
            <a:spLocks noGrp="1"/>
          </p:cNvSpPr>
          <p:nvPr>
            <p:ph type="sldNum" sz="quarter" idx="12"/>
          </p:nvPr>
        </p:nvSpPr>
        <p:spPr/>
        <p:txBody>
          <a:bodyPr/>
          <a:lstStyle/>
          <a:p>
            <a:fld id="{B6D1591A-BC43-488D-9E6A-F09EC809CFD1}" type="slidenum">
              <a:rPr lang="en-US" smtClean="0"/>
              <a:t>‹#›</a:t>
            </a:fld>
            <a:endParaRPr lang="en-US"/>
          </a:p>
        </p:txBody>
      </p:sp>
    </p:spTree>
    <p:extLst>
      <p:ext uri="{BB962C8B-B14F-4D97-AF65-F5344CB8AC3E}">
        <p14:creationId xmlns:p14="http://schemas.microsoft.com/office/powerpoint/2010/main" val="4183185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0ED391-7177-3F5D-8ADF-E7B25BACEB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168B39F-E517-A64C-4D73-44492F5F13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3CE093-2D41-4EF1-8E44-148CB0E9EE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23275-E70E-427A-B8AD-04CD816473FE}" type="datetimeFigureOut">
              <a:rPr lang="en-US" smtClean="0"/>
              <a:t>8/17/2026</a:t>
            </a:fld>
            <a:endParaRPr lang="en-US"/>
          </a:p>
        </p:txBody>
      </p:sp>
      <p:sp>
        <p:nvSpPr>
          <p:cNvPr id="5" name="Footer Placeholder 4">
            <a:extLst>
              <a:ext uri="{FF2B5EF4-FFF2-40B4-BE49-F238E27FC236}">
                <a16:creationId xmlns:a16="http://schemas.microsoft.com/office/drawing/2014/main" id="{B6D9DCBD-435A-8632-FAAE-BC64C2F878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9213B05-6984-DFD1-1808-5A56566E3D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D1591A-BC43-488D-9E6A-F09EC809CFD1}" type="slidenum">
              <a:rPr lang="en-US" smtClean="0"/>
              <a:t>‹#›</a:t>
            </a:fld>
            <a:endParaRPr lang="en-US"/>
          </a:p>
        </p:txBody>
      </p:sp>
    </p:spTree>
    <p:extLst>
      <p:ext uri="{BB962C8B-B14F-4D97-AF65-F5344CB8AC3E}">
        <p14:creationId xmlns:p14="http://schemas.microsoft.com/office/powerpoint/2010/main" val="40214440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4.jf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8.jpeg"/><Relationship Id="rId4" Type="http://schemas.openxmlformats.org/officeDocument/2006/relationships/image" Target="../media/image47.jpeg"/></Relationships>
</file>

<file path=ppt/slides/_rels/slide2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5" Type="http://schemas.openxmlformats.org/officeDocument/2006/relationships/image" Target="../media/image52.jpeg"/><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55.jpeg"/></Relationships>
</file>

<file path=ppt/slides/_rels/slide2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 Id="rId5" Type="http://schemas.openxmlformats.org/officeDocument/2006/relationships/image" Target="../media/image60.jpeg"/><Relationship Id="rId4" Type="http://schemas.openxmlformats.org/officeDocument/2006/relationships/image" Target="../media/image5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image" Target="../media/image65.jpeg"/><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3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71.jpeg"/><Relationship Id="rId1" Type="http://schemas.openxmlformats.org/officeDocument/2006/relationships/slideLayout" Target="../slideLayouts/slideLayout7.xml"/><Relationship Id="rId5" Type="http://schemas.openxmlformats.org/officeDocument/2006/relationships/image" Target="../media/image73.jpeg"/><Relationship Id="rId4" Type="http://schemas.openxmlformats.org/officeDocument/2006/relationships/image" Target="../media/image72.jpeg"/></Relationships>
</file>

<file path=ppt/slides/_rels/slide3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79.jpeg"/><Relationship Id="rId4" Type="http://schemas.openxmlformats.org/officeDocument/2006/relationships/image" Target="../media/image78.jpeg"/></Relationships>
</file>

<file path=ppt/slides/_rels/slide3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3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xml"/><Relationship Id="rId5" Type="http://schemas.openxmlformats.org/officeDocument/2006/relationships/image" Target="../media/image93.jpeg"/><Relationship Id="rId4" Type="http://schemas.openxmlformats.org/officeDocument/2006/relationships/image" Target="../media/image92.jpeg"/></Relationships>
</file>

<file path=ppt/slides/_rels/slide4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7.xml"/><Relationship Id="rId6" Type="http://schemas.openxmlformats.org/officeDocument/2006/relationships/image" Target="../media/image101.jpeg"/><Relationship Id="rId5" Type="http://schemas.openxmlformats.org/officeDocument/2006/relationships/image" Target="../media/image100.png"/><Relationship Id="rId4" Type="http://schemas.openxmlformats.org/officeDocument/2006/relationships/image" Target="../media/image99.jpeg"/></Relationships>
</file>

<file path=ppt/slides/_rels/slide4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7.xml"/><Relationship Id="rId5" Type="http://schemas.openxmlformats.org/officeDocument/2006/relationships/image" Target="../media/image106.jpeg"/><Relationship Id="rId4" Type="http://schemas.openxmlformats.org/officeDocument/2006/relationships/image" Target="../media/image105.jpeg"/></Relationships>
</file>

<file path=ppt/slides/_rels/slide47.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7.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110.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7.xml"/><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image" Target="../media/image118.jpeg"/></Relationships>
</file>

<file path=ppt/slides/_rels/slide53.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7.xml"/><Relationship Id="rId4" Type="http://schemas.openxmlformats.org/officeDocument/2006/relationships/image" Target="../media/image109.jpeg"/></Relationships>
</file>

<file path=ppt/slides/_rels/slide55.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7.xml"/><Relationship Id="rId5" Type="http://schemas.openxmlformats.org/officeDocument/2006/relationships/image" Target="../media/image127.jpeg"/><Relationship Id="rId4" Type="http://schemas.openxmlformats.org/officeDocument/2006/relationships/image" Target="../media/image126.jpeg"/></Relationships>
</file>

<file path=ppt/slides/_rels/slide56.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7.xml"/><Relationship Id="rId6" Type="http://schemas.openxmlformats.org/officeDocument/2006/relationships/image" Target="../media/image121.jpeg"/><Relationship Id="rId5" Type="http://schemas.openxmlformats.org/officeDocument/2006/relationships/image" Target="../media/image131.jpeg"/><Relationship Id="rId4" Type="http://schemas.openxmlformats.org/officeDocument/2006/relationships/image" Target="../media/image130.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BC0A-C3A3-951F-8840-EBE35A5AD630}"/>
              </a:ext>
            </a:extLst>
          </p:cNvPr>
          <p:cNvSpPr>
            <a:spLocks noGrp="1"/>
          </p:cNvSpPr>
          <p:nvPr>
            <p:ph type="ctrTitle"/>
          </p:nvPr>
        </p:nvSpPr>
        <p:spPr/>
        <p:txBody>
          <a:bodyPr/>
          <a:lstStyle/>
          <a:p>
            <a:r>
              <a:rPr lang="en-US" dirty="0" err="1"/>
              <a:t>invisialign</a:t>
            </a:r>
            <a:endParaRPr lang="en-US" dirty="0"/>
          </a:p>
        </p:txBody>
      </p:sp>
      <p:sp>
        <p:nvSpPr>
          <p:cNvPr id="3" name="Subtitle 2">
            <a:extLst>
              <a:ext uri="{FF2B5EF4-FFF2-40B4-BE49-F238E27FC236}">
                <a16:creationId xmlns:a16="http://schemas.microsoft.com/office/drawing/2014/main" id="{B2E4AF0C-2ABD-2500-DB42-ECE864B067E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2631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F4F5C2-E48E-8F31-106F-1FAE2D05A620}"/>
              </a:ext>
            </a:extLst>
          </p:cNvPr>
          <p:cNvPicPr>
            <a:picLocks noChangeAspect="1"/>
          </p:cNvPicPr>
          <p:nvPr/>
        </p:nvPicPr>
        <p:blipFill>
          <a:blip r:embed="rId2"/>
          <a:srcRect t="15556" b="15555"/>
          <a:stretch>
            <a:fillRect/>
          </a:stretch>
        </p:blipFill>
        <p:spPr>
          <a:xfrm>
            <a:off x="2057401" y="2286000"/>
            <a:ext cx="7521677" cy="3886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6563" name="TextBox 3">
            <a:extLst>
              <a:ext uri="{FF2B5EF4-FFF2-40B4-BE49-F238E27FC236}">
                <a16:creationId xmlns:a16="http://schemas.microsoft.com/office/drawing/2014/main" id="{C8733D9E-8236-4EC7-F4CC-9C2C8FD812A3}"/>
              </a:ext>
            </a:extLst>
          </p:cNvPr>
          <p:cNvSpPr txBox="1">
            <a:spLocks noChangeArrowheads="1"/>
          </p:cNvSpPr>
          <p:nvPr/>
        </p:nvSpPr>
        <p:spPr bwMode="auto">
          <a:xfrm>
            <a:off x="3059113" y="152401"/>
            <a:ext cx="58229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4000" b="1">
                <a:latin typeface="Times New Roman" panose="02020603050405020304" pitchFamily="18" charset="0"/>
                <a:cs typeface="Times New Roman" panose="02020603050405020304" pitchFamily="18" charset="0"/>
              </a:rPr>
              <a:t>Are you the Next one  for </a:t>
            </a:r>
          </a:p>
          <a:p>
            <a:pPr algn="ctr" eaLnBrk="1" hangingPunct="1">
              <a:lnSpc>
                <a:spcPct val="100000"/>
              </a:lnSpc>
              <a:spcBef>
                <a:spcPct val="0"/>
              </a:spcBef>
              <a:buFontTx/>
              <a:buNone/>
            </a:pPr>
            <a:r>
              <a:rPr lang="en-US" altLang="en-US" sz="4000" b="1">
                <a:latin typeface="Times New Roman" panose="02020603050405020304" pitchFamily="18" charset="0"/>
                <a:cs typeface="Times New Roman" panose="02020603050405020304" pitchFamily="18" charset="0"/>
              </a:rPr>
              <a:t>Transformation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045E22-FC65-89C9-F299-97549B4BD91E}"/>
              </a:ext>
            </a:extLst>
          </p:cNvPr>
          <p:cNvSpPr txBox="1"/>
          <p:nvPr/>
        </p:nvSpPr>
        <p:spPr>
          <a:xfrm>
            <a:off x="5291091" y="2698812"/>
            <a:ext cx="2422715" cy="1107996"/>
          </a:xfrm>
          <a:prstGeom prst="rect">
            <a:avLst/>
          </a:prstGeom>
          <a:noFill/>
        </p:spPr>
        <p:txBody>
          <a:bodyPr wrap="none" rtlCol="0">
            <a:spAutoFit/>
          </a:bodyPr>
          <a:lstStyle/>
          <a:p>
            <a:r>
              <a:rPr lang="en-US" sz="6600" dirty="0"/>
              <a:t>braces</a:t>
            </a:r>
          </a:p>
        </p:txBody>
      </p:sp>
    </p:spTree>
    <p:extLst>
      <p:ext uri="{BB962C8B-B14F-4D97-AF65-F5344CB8AC3E}">
        <p14:creationId xmlns:p14="http://schemas.microsoft.com/office/powerpoint/2010/main" val="4282601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a:extLst>
              <a:ext uri="{FF2B5EF4-FFF2-40B4-BE49-F238E27FC236}">
                <a16:creationId xmlns:a16="http://schemas.microsoft.com/office/drawing/2014/main" id="{8944585A-BFA8-5E88-AFDB-9B61DAF701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6226" y="2743200"/>
            <a:ext cx="5311775" cy="273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3" name="Picture 4">
            <a:extLst>
              <a:ext uri="{FF2B5EF4-FFF2-40B4-BE49-F238E27FC236}">
                <a16:creationId xmlns:a16="http://schemas.microsoft.com/office/drawing/2014/main" id="{B4F1EB48-AEFA-2EBC-B88E-CDCFD1E8DD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827" r="14828"/>
          <a:stretch>
            <a:fillRect/>
          </a:stretch>
        </p:blipFill>
        <p:spPr bwMode="auto">
          <a:xfrm>
            <a:off x="1752600" y="1905000"/>
            <a:ext cx="35052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4" name="TextBox 5">
            <a:extLst>
              <a:ext uri="{FF2B5EF4-FFF2-40B4-BE49-F238E27FC236}">
                <a16:creationId xmlns:a16="http://schemas.microsoft.com/office/drawing/2014/main" id="{DA035326-50A9-8665-E27A-A18D9A32B98C}"/>
              </a:ext>
            </a:extLst>
          </p:cNvPr>
          <p:cNvSpPr txBox="1">
            <a:spLocks noChangeArrowheads="1"/>
          </p:cNvSpPr>
          <p:nvPr/>
        </p:nvSpPr>
        <p:spPr bwMode="auto">
          <a:xfrm flipH="1">
            <a:off x="1905000" y="139700"/>
            <a:ext cx="82296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800" b="1">
                <a:latin typeface="Arial" panose="020B0604020202020204" pitchFamily="34" charset="0"/>
              </a:rPr>
              <a:t>RADIOGRAPHS</a:t>
            </a:r>
          </a:p>
          <a:p>
            <a:pPr algn="ctr" eaLnBrk="1" hangingPunct="1">
              <a:lnSpc>
                <a:spcPct val="100000"/>
              </a:lnSpc>
              <a:spcBef>
                <a:spcPct val="0"/>
              </a:spcBef>
              <a:buFontTx/>
              <a:buNone/>
            </a:pPr>
            <a:endParaRPr lang="en-US" altLang="en-US" sz="2800" b="1">
              <a:latin typeface="Arial" panose="020B0604020202020204" pitchFamily="34" charset="0"/>
            </a:endParaRPr>
          </a:p>
          <a:p>
            <a:pPr algn="ctr" eaLnBrk="1" hangingPunct="1">
              <a:lnSpc>
                <a:spcPct val="100000"/>
              </a:lnSpc>
              <a:spcBef>
                <a:spcPct val="0"/>
              </a:spcBef>
              <a:buFontTx/>
              <a:buNone/>
            </a:pPr>
            <a:r>
              <a:rPr lang="en-US" altLang="en-US" sz="2800" b="1">
                <a:latin typeface="Arial" panose="020B0604020202020204" pitchFamily="34" charset="0"/>
              </a:rPr>
              <a:t>PROFILE AND PANORAMIC VIEWS</a:t>
            </a:r>
          </a:p>
        </p:txBody>
      </p:sp>
      <p:sp>
        <p:nvSpPr>
          <p:cNvPr id="81925" name="TextBox 4">
            <a:extLst>
              <a:ext uri="{FF2B5EF4-FFF2-40B4-BE49-F238E27FC236}">
                <a16:creationId xmlns:a16="http://schemas.microsoft.com/office/drawing/2014/main" id="{E4A9E6B1-9F9C-73EE-CA22-D99DDE06D5FF}"/>
              </a:ext>
            </a:extLst>
          </p:cNvPr>
          <p:cNvSpPr txBox="1">
            <a:spLocks noChangeArrowheads="1"/>
          </p:cNvSpPr>
          <p:nvPr/>
        </p:nvSpPr>
        <p:spPr bwMode="auto">
          <a:xfrm flipH="1">
            <a:off x="838201" y="2219326"/>
            <a:ext cx="4016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a:solidFill>
                  <a:schemeClr val="bg1"/>
                </a:solidFill>
                <a:latin typeface="Arial" panose="020B0604020202020204" pitchFamily="34" charset="0"/>
              </a:rPr>
              <a:t>Dr.Vinayak</a:t>
            </a:r>
          </a:p>
          <a:p>
            <a:pPr algn="ctr" eaLnBrk="1" hangingPunct="1">
              <a:lnSpc>
                <a:spcPct val="100000"/>
              </a:lnSpc>
              <a:spcBef>
                <a:spcPct val="0"/>
              </a:spcBef>
              <a:buFontTx/>
              <a:buNone/>
            </a:pPr>
            <a:r>
              <a:rPr lang="en-US" altLang="en-US" sz="1400">
                <a:solidFill>
                  <a:schemeClr val="bg1"/>
                </a:solidFill>
                <a:latin typeface="Arial" panose="020B0604020202020204" pitchFamily="34" charset="0"/>
              </a:rPr>
              <a:t> Raghunathan</a:t>
            </a:r>
          </a:p>
        </p:txBody>
      </p:sp>
      <p:sp>
        <p:nvSpPr>
          <p:cNvPr id="81926" name="TextBox 5">
            <a:extLst>
              <a:ext uri="{FF2B5EF4-FFF2-40B4-BE49-F238E27FC236}">
                <a16:creationId xmlns:a16="http://schemas.microsoft.com/office/drawing/2014/main" id="{6624C41D-0DA1-4C3A-F9B2-C6924CDD9C28}"/>
              </a:ext>
            </a:extLst>
          </p:cNvPr>
          <p:cNvSpPr txBox="1">
            <a:spLocks noChangeArrowheads="1"/>
          </p:cNvSpPr>
          <p:nvPr/>
        </p:nvSpPr>
        <p:spPr bwMode="auto">
          <a:xfrm flipH="1">
            <a:off x="6172201" y="3276601"/>
            <a:ext cx="4016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a:solidFill>
                  <a:schemeClr val="bg1"/>
                </a:solidFill>
                <a:latin typeface="Arial" panose="020B0604020202020204" pitchFamily="34" charset="0"/>
              </a:rPr>
              <a:t>Dr.Vinayak</a:t>
            </a:r>
          </a:p>
          <a:p>
            <a:pPr algn="ctr" eaLnBrk="1" hangingPunct="1">
              <a:lnSpc>
                <a:spcPct val="100000"/>
              </a:lnSpc>
              <a:spcBef>
                <a:spcPct val="0"/>
              </a:spcBef>
              <a:buFontTx/>
              <a:buNone/>
            </a:pPr>
            <a:r>
              <a:rPr lang="en-US" altLang="en-US" sz="1400">
                <a:solidFill>
                  <a:schemeClr val="bg1"/>
                </a:solidFill>
                <a:latin typeface="Arial" panose="020B0604020202020204" pitchFamily="34" charset="0"/>
              </a:rPr>
              <a:t> Raghunathan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93144E-6FEE-46D7-6247-3D2C2237F47B}"/>
              </a:ext>
            </a:extLst>
          </p:cNvPr>
          <p:cNvPicPr>
            <a:picLocks noChangeAspect="1"/>
          </p:cNvPicPr>
          <p:nvPr/>
        </p:nvPicPr>
        <p:blipFill rotWithShape="1">
          <a:blip r:embed="rId2" cstate="print"/>
          <a:srcRect l="22222" t="16421" r="35555" b="24320"/>
          <a:stretch/>
        </p:blipFill>
        <p:spPr>
          <a:xfrm>
            <a:off x="3827813" y="304801"/>
            <a:ext cx="4114800" cy="32485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DD7469DF-81F5-CCA2-1A12-D2F965747D6C}"/>
              </a:ext>
            </a:extLst>
          </p:cNvPr>
          <p:cNvPicPr>
            <a:picLocks noChangeAspect="1"/>
          </p:cNvPicPr>
          <p:nvPr/>
        </p:nvPicPr>
        <p:blipFill rotWithShape="1">
          <a:blip r:embed="rId3" cstate="print"/>
          <a:srcRect l="15556" r="28888"/>
          <a:stretch/>
        </p:blipFill>
        <p:spPr>
          <a:xfrm rot="5400000">
            <a:off x="7959283" y="4140931"/>
            <a:ext cx="2666999" cy="27003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BA84C2D9-163F-D535-132F-796E00B83AF3}"/>
              </a:ext>
            </a:extLst>
          </p:cNvPr>
          <p:cNvPicPr>
            <a:picLocks noChangeAspect="1"/>
          </p:cNvPicPr>
          <p:nvPr/>
        </p:nvPicPr>
        <p:blipFill rotWithShape="1">
          <a:blip r:embed="rId4" cstate="print"/>
          <a:srcRect l="24444" r="22222"/>
          <a:stretch/>
        </p:blipFill>
        <p:spPr>
          <a:xfrm rot="5400000">
            <a:off x="1619061" y="4194272"/>
            <a:ext cx="2560318" cy="27003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4997" name="TextBox 7">
            <a:extLst>
              <a:ext uri="{FF2B5EF4-FFF2-40B4-BE49-F238E27FC236}">
                <a16:creationId xmlns:a16="http://schemas.microsoft.com/office/drawing/2014/main" id="{C14040ED-9379-A48B-503D-46252C68A27A}"/>
              </a:ext>
            </a:extLst>
          </p:cNvPr>
          <p:cNvSpPr txBox="1">
            <a:spLocks noChangeArrowheads="1"/>
          </p:cNvSpPr>
          <p:nvPr/>
        </p:nvSpPr>
        <p:spPr bwMode="auto">
          <a:xfrm flipH="1">
            <a:off x="1770063" y="4235451"/>
            <a:ext cx="8229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4000">
                <a:latin typeface="Arial" panose="020B0604020202020204" pitchFamily="34" charset="0"/>
              </a:rPr>
              <a:t>MODELS</a:t>
            </a:r>
          </a:p>
        </p:txBody>
      </p:sp>
      <p:sp>
        <p:nvSpPr>
          <p:cNvPr id="84998" name="TextBox 5">
            <a:extLst>
              <a:ext uri="{FF2B5EF4-FFF2-40B4-BE49-F238E27FC236}">
                <a16:creationId xmlns:a16="http://schemas.microsoft.com/office/drawing/2014/main" id="{CE7D5DB7-251E-451B-1F47-B7AB5763DEF0}"/>
              </a:ext>
            </a:extLst>
          </p:cNvPr>
          <p:cNvSpPr txBox="1">
            <a:spLocks noChangeArrowheads="1"/>
          </p:cNvSpPr>
          <p:nvPr/>
        </p:nvSpPr>
        <p:spPr bwMode="auto">
          <a:xfrm flipH="1">
            <a:off x="4087814" y="838201"/>
            <a:ext cx="4016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a:solidFill>
                  <a:schemeClr val="bg1"/>
                </a:solidFill>
                <a:latin typeface="Arial" panose="020B0604020202020204" pitchFamily="34" charset="0"/>
              </a:rPr>
              <a:t>Dr.Vinayak</a:t>
            </a:r>
          </a:p>
          <a:p>
            <a:pPr algn="ctr" eaLnBrk="1" hangingPunct="1">
              <a:lnSpc>
                <a:spcPct val="100000"/>
              </a:lnSpc>
              <a:spcBef>
                <a:spcPct val="0"/>
              </a:spcBef>
              <a:buFontTx/>
              <a:buNone/>
            </a:pPr>
            <a:r>
              <a:rPr lang="en-US" altLang="en-US" sz="1400">
                <a:solidFill>
                  <a:schemeClr val="bg1"/>
                </a:solidFill>
                <a:latin typeface="Arial" panose="020B0604020202020204" pitchFamily="34" charset="0"/>
              </a:rPr>
              <a:t> Raghunathan</a:t>
            </a:r>
          </a:p>
        </p:txBody>
      </p:sp>
      <p:sp>
        <p:nvSpPr>
          <p:cNvPr id="84999" name="TextBox 7">
            <a:extLst>
              <a:ext uri="{FF2B5EF4-FFF2-40B4-BE49-F238E27FC236}">
                <a16:creationId xmlns:a16="http://schemas.microsoft.com/office/drawing/2014/main" id="{694C4CB5-F7F2-B66E-778A-6EFE84E183A9}"/>
              </a:ext>
            </a:extLst>
          </p:cNvPr>
          <p:cNvSpPr txBox="1">
            <a:spLocks noChangeArrowheads="1"/>
          </p:cNvSpPr>
          <p:nvPr/>
        </p:nvSpPr>
        <p:spPr bwMode="auto">
          <a:xfrm flipH="1">
            <a:off x="890587" y="5622925"/>
            <a:ext cx="4016376"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a:solidFill>
                  <a:schemeClr val="bg1"/>
                </a:solidFill>
                <a:latin typeface="Arial" panose="020B0604020202020204" pitchFamily="34" charset="0"/>
              </a:rPr>
              <a:t>Dr.Vinayak</a:t>
            </a:r>
          </a:p>
          <a:p>
            <a:pPr algn="ctr" eaLnBrk="1" hangingPunct="1">
              <a:lnSpc>
                <a:spcPct val="100000"/>
              </a:lnSpc>
              <a:spcBef>
                <a:spcPct val="0"/>
              </a:spcBef>
              <a:buFontTx/>
              <a:buNone/>
            </a:pPr>
            <a:r>
              <a:rPr lang="en-US" altLang="en-US" sz="1400">
                <a:solidFill>
                  <a:schemeClr val="bg1"/>
                </a:solidFill>
                <a:latin typeface="Arial" panose="020B0604020202020204" pitchFamily="34" charset="0"/>
              </a:rPr>
              <a:t> Raghunathan</a:t>
            </a:r>
          </a:p>
        </p:txBody>
      </p:sp>
      <p:sp>
        <p:nvSpPr>
          <p:cNvPr id="85000" name="TextBox 8">
            <a:extLst>
              <a:ext uri="{FF2B5EF4-FFF2-40B4-BE49-F238E27FC236}">
                <a16:creationId xmlns:a16="http://schemas.microsoft.com/office/drawing/2014/main" id="{A4D84D72-8BEC-C1CB-03F7-6F4557041AD6}"/>
              </a:ext>
            </a:extLst>
          </p:cNvPr>
          <p:cNvSpPr txBox="1">
            <a:spLocks noChangeArrowheads="1"/>
          </p:cNvSpPr>
          <p:nvPr/>
        </p:nvSpPr>
        <p:spPr bwMode="auto">
          <a:xfrm flipH="1">
            <a:off x="7299326" y="5826126"/>
            <a:ext cx="40179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400">
                <a:solidFill>
                  <a:schemeClr val="bg1"/>
                </a:solidFill>
                <a:latin typeface="Arial" panose="020B0604020202020204" pitchFamily="34" charset="0"/>
              </a:rPr>
              <a:t>Dr.Vinayak</a:t>
            </a:r>
          </a:p>
          <a:p>
            <a:pPr algn="ctr" eaLnBrk="1" hangingPunct="1">
              <a:lnSpc>
                <a:spcPct val="100000"/>
              </a:lnSpc>
              <a:spcBef>
                <a:spcPct val="0"/>
              </a:spcBef>
              <a:buFontTx/>
              <a:buNone/>
            </a:pPr>
            <a:r>
              <a:rPr lang="en-US" altLang="en-US" sz="1400">
                <a:solidFill>
                  <a:schemeClr val="bg1"/>
                </a:solidFill>
                <a:latin typeface="Arial" panose="020B0604020202020204" pitchFamily="34" charset="0"/>
              </a:rPr>
              <a:t> Raghunathan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own Arrow 6">
            <a:extLst>
              <a:ext uri="{FF2B5EF4-FFF2-40B4-BE49-F238E27FC236}">
                <a16:creationId xmlns:a16="http://schemas.microsoft.com/office/drawing/2014/main" id="{A7A6285C-0428-9CD1-2807-16F78F972A7C}"/>
              </a:ext>
            </a:extLst>
          </p:cNvPr>
          <p:cNvSpPr/>
          <p:nvPr/>
        </p:nvSpPr>
        <p:spPr>
          <a:xfrm rot="16200000">
            <a:off x="5029200" y="990600"/>
            <a:ext cx="4572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 name="Picture 1">
            <a:extLst>
              <a:ext uri="{FF2B5EF4-FFF2-40B4-BE49-F238E27FC236}">
                <a16:creationId xmlns:a16="http://schemas.microsoft.com/office/drawing/2014/main" id="{22C62C83-C58E-5B02-AECA-981F2A8EFF97}"/>
              </a:ext>
            </a:extLst>
          </p:cNvPr>
          <p:cNvPicPr>
            <a:picLocks noChangeAspect="1"/>
          </p:cNvPicPr>
          <p:nvPr/>
        </p:nvPicPr>
        <p:blipFill rotWithShape="1">
          <a:blip r:embed="rId2" cstate="print">
            <a:lum/>
          </a:blip>
          <a:srcRect l="30833" t="36666" r="29167" b="36667"/>
          <a:stretch/>
        </p:blipFill>
        <p:spPr>
          <a:xfrm>
            <a:off x="1161535" y="611660"/>
            <a:ext cx="2971800" cy="17395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3" descr="C:\Users\Admin\Documents\clinic\20200305_122917.jpg">
            <a:extLst>
              <a:ext uri="{FF2B5EF4-FFF2-40B4-BE49-F238E27FC236}">
                <a16:creationId xmlns:a16="http://schemas.microsoft.com/office/drawing/2014/main" id="{3D2F5E7C-6C69-A176-5C88-05E652105325}"/>
              </a:ext>
            </a:extLst>
          </p:cNvPr>
          <p:cNvPicPr>
            <a:picLocks noChangeAspect="1" noChangeArrowheads="1"/>
          </p:cNvPicPr>
          <p:nvPr/>
        </p:nvPicPr>
        <p:blipFill>
          <a:blip r:embed="rId3" cstate="print"/>
          <a:srcRect l="27678" t="46429" r="24108" b="21428"/>
          <a:stretch>
            <a:fillRect/>
          </a:stretch>
        </p:blipFill>
        <p:spPr bwMode="auto">
          <a:xfrm rot="10800000">
            <a:off x="5867400" y="304800"/>
            <a:ext cx="4724400" cy="2362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a:extLst>
              <a:ext uri="{FF2B5EF4-FFF2-40B4-BE49-F238E27FC236}">
                <a16:creationId xmlns:a16="http://schemas.microsoft.com/office/drawing/2014/main" id="{A598AAB2-8541-8618-7FB1-6C7DDAC312A6}"/>
              </a:ext>
            </a:extLst>
          </p:cNvPr>
          <p:cNvPicPr>
            <a:picLocks noChangeAspect="1"/>
          </p:cNvPicPr>
          <p:nvPr/>
        </p:nvPicPr>
        <p:blipFill>
          <a:blip r:embed="rId4" cstate="print"/>
          <a:stretch>
            <a:fillRect/>
          </a:stretch>
        </p:blipFill>
        <p:spPr>
          <a:xfrm>
            <a:off x="1828800" y="4038601"/>
            <a:ext cx="2743200" cy="24431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descr="C:\Users\Admin\Documents\clinic\20200305_123004.jpg">
            <a:extLst>
              <a:ext uri="{FF2B5EF4-FFF2-40B4-BE49-F238E27FC236}">
                <a16:creationId xmlns:a16="http://schemas.microsoft.com/office/drawing/2014/main" id="{FA3CABE7-6089-E03A-2715-DB99523A05B2}"/>
              </a:ext>
            </a:extLst>
          </p:cNvPr>
          <p:cNvPicPr>
            <a:picLocks noChangeAspect="1" noChangeArrowheads="1"/>
          </p:cNvPicPr>
          <p:nvPr/>
        </p:nvPicPr>
        <p:blipFill>
          <a:blip r:embed="rId5" cstate="print"/>
          <a:srcRect l="30357" t="28571" r="16964" b="15476"/>
          <a:stretch>
            <a:fillRect/>
          </a:stretch>
        </p:blipFill>
        <p:spPr bwMode="auto">
          <a:xfrm>
            <a:off x="6096000" y="3581400"/>
            <a:ext cx="3921868" cy="3124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Down Arrow 7">
            <a:extLst>
              <a:ext uri="{FF2B5EF4-FFF2-40B4-BE49-F238E27FC236}">
                <a16:creationId xmlns:a16="http://schemas.microsoft.com/office/drawing/2014/main" id="{2E4109EC-D5A3-8BB2-591D-F60A5CF19BD9}"/>
              </a:ext>
            </a:extLst>
          </p:cNvPr>
          <p:cNvSpPr/>
          <p:nvPr/>
        </p:nvSpPr>
        <p:spPr>
          <a:xfrm rot="16200000">
            <a:off x="5029200" y="4800600"/>
            <a:ext cx="4572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443680-E986-2D70-5A79-27C332EAC2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6109" y="4435489"/>
            <a:ext cx="5388388" cy="23159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2">
            <a:extLst>
              <a:ext uri="{FF2B5EF4-FFF2-40B4-BE49-F238E27FC236}">
                <a16:creationId xmlns:a16="http://schemas.microsoft.com/office/drawing/2014/main" id="{B6D71EB2-B26B-568A-F988-F1E27965DC23}"/>
              </a:ext>
            </a:extLst>
          </p:cNvPr>
          <p:cNvPicPr>
            <a:picLocks noChangeAspect="1"/>
          </p:cNvPicPr>
          <p:nvPr/>
        </p:nvPicPr>
        <p:blipFill>
          <a:blip r:embed="rId3"/>
          <a:srcRect l="44448" t="31111" r="11385" b="37778"/>
          <a:stretch>
            <a:fillRect/>
          </a:stretch>
        </p:blipFill>
        <p:spPr>
          <a:xfrm>
            <a:off x="106532" y="106531"/>
            <a:ext cx="4554245" cy="24716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D9A4E74E-DE55-9212-31F2-FABB4D02D3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5226" y="2578138"/>
            <a:ext cx="4799167" cy="18017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885328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DE8014-B43F-F355-9BE9-1AFCC804CC70}"/>
              </a:ext>
            </a:extLst>
          </p:cNvPr>
          <p:cNvSpPr txBox="1"/>
          <p:nvPr/>
        </p:nvSpPr>
        <p:spPr>
          <a:xfrm>
            <a:off x="2885243" y="2512380"/>
            <a:ext cx="4930581" cy="584775"/>
          </a:xfrm>
          <a:prstGeom prst="rect">
            <a:avLst/>
          </a:prstGeom>
          <a:noFill/>
        </p:spPr>
        <p:txBody>
          <a:bodyPr wrap="none" rtlCol="0">
            <a:spAutoFit/>
          </a:bodyPr>
          <a:lstStyle/>
          <a:p>
            <a:r>
              <a:rPr lang="en-US" sz="3200" dirty="0"/>
              <a:t>MYO-FUNCTIONAL THERAPY</a:t>
            </a:r>
          </a:p>
        </p:txBody>
      </p:sp>
    </p:spTree>
    <p:extLst>
      <p:ext uri="{BB962C8B-B14F-4D97-AF65-F5344CB8AC3E}">
        <p14:creationId xmlns:p14="http://schemas.microsoft.com/office/powerpoint/2010/main" val="12394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C:\Users\User\Downloads\228647658.jpg">
            <a:extLst>
              <a:ext uri="{FF2B5EF4-FFF2-40B4-BE49-F238E27FC236}">
                <a16:creationId xmlns:a16="http://schemas.microsoft.com/office/drawing/2014/main" id="{4EE17055-1ABE-6BB8-C628-B9FD4B57F6F1}"/>
              </a:ext>
            </a:extLst>
          </p:cNvPr>
          <p:cNvPicPr>
            <a:picLocks noChangeAspect="1" noChangeArrowheads="1"/>
          </p:cNvPicPr>
          <p:nvPr/>
        </p:nvPicPr>
        <p:blipFill>
          <a:blip r:embed="rId2"/>
          <a:srcRect l="23810" t="1785" r="11111" b="26190"/>
          <a:stretch>
            <a:fillRect/>
          </a:stretch>
        </p:blipFill>
        <p:spPr bwMode="auto">
          <a:xfrm>
            <a:off x="6400800" y="533400"/>
            <a:ext cx="3873500" cy="5715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4" descr="C:\Users\User\Downloads\228647943.jpg">
            <a:extLst>
              <a:ext uri="{FF2B5EF4-FFF2-40B4-BE49-F238E27FC236}">
                <a16:creationId xmlns:a16="http://schemas.microsoft.com/office/drawing/2014/main" id="{AEE27318-6ACE-B3A1-95AC-CAB67F099448}"/>
              </a:ext>
            </a:extLst>
          </p:cNvPr>
          <p:cNvPicPr>
            <a:picLocks noChangeAspect="1" noChangeArrowheads="1"/>
          </p:cNvPicPr>
          <p:nvPr/>
        </p:nvPicPr>
        <p:blipFill>
          <a:blip r:embed="rId3"/>
          <a:srcRect l="2381" t="26984" r="45238" b="36508"/>
          <a:stretch>
            <a:fillRect/>
          </a:stretch>
        </p:blipFill>
        <p:spPr bwMode="auto">
          <a:xfrm>
            <a:off x="2057400" y="2819400"/>
            <a:ext cx="3352800" cy="1981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1444" name="TextBox 1">
            <a:extLst>
              <a:ext uri="{FF2B5EF4-FFF2-40B4-BE49-F238E27FC236}">
                <a16:creationId xmlns:a16="http://schemas.microsoft.com/office/drawing/2014/main" id="{C1F107FB-A744-7601-4ACD-8AED59641858}"/>
              </a:ext>
            </a:extLst>
          </p:cNvPr>
          <p:cNvSpPr txBox="1">
            <a:spLocks noChangeArrowheads="1"/>
          </p:cNvSpPr>
          <p:nvPr/>
        </p:nvSpPr>
        <p:spPr bwMode="auto">
          <a:xfrm>
            <a:off x="1952626" y="1066800"/>
            <a:ext cx="39528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lgn="ctr">
              <a:lnSpc>
                <a:spcPct val="100000"/>
              </a:lnSpc>
              <a:spcBef>
                <a:spcPct val="0"/>
              </a:spcBef>
              <a:buFontTx/>
              <a:buNone/>
            </a:pPr>
            <a:r>
              <a:rPr lang="en-IN" altLang="en-US" sz="4800" b="1"/>
              <a:t>JAW GROWTH </a:t>
            </a:r>
          </a:p>
          <a:p>
            <a:pPr algn="ctr">
              <a:lnSpc>
                <a:spcPct val="100000"/>
              </a:lnSpc>
              <a:spcBef>
                <a:spcPct val="0"/>
              </a:spcBef>
              <a:buFontTx/>
              <a:buNone/>
            </a:pPr>
            <a:r>
              <a:rPr lang="en-IN" altLang="en-US" sz="4800" b="1"/>
              <a:t>APPLIANCE</a:t>
            </a:r>
          </a:p>
        </p:txBody>
      </p:sp>
      <p:sp>
        <p:nvSpPr>
          <p:cNvPr id="61445" name="TextBox 1">
            <a:extLst>
              <a:ext uri="{FF2B5EF4-FFF2-40B4-BE49-F238E27FC236}">
                <a16:creationId xmlns:a16="http://schemas.microsoft.com/office/drawing/2014/main" id="{D4EF0D3E-812C-277B-D89F-0B160A3B4795}"/>
              </a:ext>
            </a:extLst>
          </p:cNvPr>
          <p:cNvSpPr txBox="1">
            <a:spLocks noChangeArrowheads="1"/>
          </p:cNvSpPr>
          <p:nvPr/>
        </p:nvSpPr>
        <p:spPr bwMode="auto">
          <a:xfrm>
            <a:off x="2474914" y="5410200"/>
            <a:ext cx="25177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r>
              <a:rPr lang="en-US" altLang="en-US" sz="3200" b="1"/>
              <a:t>TRADITIONAL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rved Right Arrow 5">
            <a:extLst>
              <a:ext uri="{FF2B5EF4-FFF2-40B4-BE49-F238E27FC236}">
                <a16:creationId xmlns:a16="http://schemas.microsoft.com/office/drawing/2014/main" id="{A4C73D44-8E15-2E48-7DFE-F4F211884C7C}"/>
              </a:ext>
            </a:extLst>
          </p:cNvPr>
          <p:cNvSpPr/>
          <p:nvPr/>
        </p:nvSpPr>
        <p:spPr>
          <a:xfrm rot="19986774">
            <a:off x="5362575" y="1154114"/>
            <a:ext cx="1905000" cy="5316537"/>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66563" name="Picture 3" descr="C:\Users\User\Downloads\MEERA\190861757.jpg">
            <a:extLst>
              <a:ext uri="{FF2B5EF4-FFF2-40B4-BE49-F238E27FC236}">
                <a16:creationId xmlns:a16="http://schemas.microsoft.com/office/drawing/2014/main" id="{F2D5F7B6-AC29-5FCF-5330-EF44D90B6A3C}"/>
              </a:ext>
            </a:extLst>
          </p:cNvPr>
          <p:cNvPicPr>
            <a:picLocks noChangeAspect="1" noChangeArrowheads="1"/>
          </p:cNvPicPr>
          <p:nvPr/>
        </p:nvPicPr>
        <p:blipFill>
          <a:blip r:embed="rId2" cstate="print"/>
          <a:srcRect/>
          <a:stretch>
            <a:fillRect/>
          </a:stretch>
        </p:blipFill>
        <p:spPr bwMode="auto">
          <a:xfrm>
            <a:off x="2470472" y="218430"/>
            <a:ext cx="3810000" cy="17555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6564" name="Picture 4" descr="C:\Users\User\Downloads\MEERA\218270290.jpg">
            <a:extLst>
              <a:ext uri="{FF2B5EF4-FFF2-40B4-BE49-F238E27FC236}">
                <a16:creationId xmlns:a16="http://schemas.microsoft.com/office/drawing/2014/main" id="{D1CAD0DF-0FF7-7B3D-24C0-865F41A1F597}"/>
              </a:ext>
            </a:extLst>
          </p:cNvPr>
          <p:cNvPicPr>
            <a:picLocks noChangeAspect="1" noChangeArrowheads="1"/>
          </p:cNvPicPr>
          <p:nvPr/>
        </p:nvPicPr>
        <p:blipFill>
          <a:blip r:embed="rId3"/>
          <a:srcRect/>
          <a:stretch>
            <a:fillRect/>
          </a:stretch>
        </p:blipFill>
        <p:spPr bwMode="auto">
          <a:xfrm>
            <a:off x="2057400" y="4217172"/>
            <a:ext cx="5245100" cy="24193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4">
            <a:extLst>
              <a:ext uri="{FF2B5EF4-FFF2-40B4-BE49-F238E27FC236}">
                <a16:creationId xmlns:a16="http://schemas.microsoft.com/office/drawing/2014/main" id="{A579075F-5060-63D3-7069-D883768F84FB}"/>
              </a:ext>
            </a:extLst>
          </p:cNvPr>
          <p:cNvSpPr txBox="1"/>
          <p:nvPr/>
        </p:nvSpPr>
        <p:spPr>
          <a:xfrm>
            <a:off x="2114551" y="2967039"/>
            <a:ext cx="3344863" cy="52387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lgn="ctr">
              <a:defRPr/>
            </a:pPr>
            <a:r>
              <a:rPr lang="en-US" sz="2800" dirty="0"/>
              <a:t>GROWTH  APPLIANCE</a:t>
            </a:r>
          </a:p>
        </p:txBody>
      </p:sp>
      <p:pic>
        <p:nvPicPr>
          <p:cNvPr id="8" name="Picture 7">
            <a:extLst>
              <a:ext uri="{FF2B5EF4-FFF2-40B4-BE49-F238E27FC236}">
                <a16:creationId xmlns:a16="http://schemas.microsoft.com/office/drawing/2014/main" id="{11E23D5B-03FE-2E25-CDB1-C6B4F272DC25}"/>
              </a:ext>
            </a:extLst>
          </p:cNvPr>
          <p:cNvPicPr>
            <a:picLocks noChangeAspect="1"/>
          </p:cNvPicPr>
          <p:nvPr/>
        </p:nvPicPr>
        <p:blipFill>
          <a:blip r:embed="rId4"/>
          <a:srcRect l="13828" t="21111" r="13085" b="29443"/>
          <a:stretch>
            <a:fillRect/>
          </a:stretch>
        </p:blipFill>
        <p:spPr>
          <a:xfrm>
            <a:off x="8366804" y="4458128"/>
            <a:ext cx="1767797" cy="21261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59923428-6833-BF4C-858C-E98DB85011A0}"/>
              </a:ext>
            </a:extLst>
          </p:cNvPr>
          <p:cNvPicPr>
            <a:picLocks noChangeAspect="1"/>
          </p:cNvPicPr>
          <p:nvPr/>
        </p:nvPicPr>
        <p:blipFill>
          <a:blip r:embed="rId5"/>
          <a:srcRect l="20833" t="-11389" r="11666" b="23056"/>
          <a:stretch>
            <a:fillRect/>
          </a:stretch>
        </p:blipFill>
        <p:spPr>
          <a:xfrm>
            <a:off x="8298201" y="1"/>
            <a:ext cx="1905001" cy="186972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Rectangle 10">
            <a:extLst>
              <a:ext uri="{FF2B5EF4-FFF2-40B4-BE49-F238E27FC236}">
                <a16:creationId xmlns:a16="http://schemas.microsoft.com/office/drawing/2014/main" id="{17A8468B-1757-9D2E-C108-6881B22CAA77}"/>
              </a:ext>
            </a:extLst>
          </p:cNvPr>
          <p:cNvSpPr/>
          <p:nvPr/>
        </p:nvSpPr>
        <p:spPr>
          <a:xfrm>
            <a:off x="8412164" y="684213"/>
            <a:ext cx="1417637" cy="152400"/>
          </a:xfrm>
          <a:prstGeom prst="rect">
            <a:avLst/>
          </a:prstGeom>
        </p:spPr>
        <p:style>
          <a:lnRef idx="2">
            <a:schemeClr val="dk1">
              <a:shade val="15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2" name="Rectangle 11">
            <a:extLst>
              <a:ext uri="{FF2B5EF4-FFF2-40B4-BE49-F238E27FC236}">
                <a16:creationId xmlns:a16="http://schemas.microsoft.com/office/drawing/2014/main" id="{7173FE3B-E73B-68D1-4BD9-38293C84113A}"/>
              </a:ext>
            </a:extLst>
          </p:cNvPr>
          <p:cNvSpPr/>
          <p:nvPr/>
        </p:nvSpPr>
        <p:spPr>
          <a:xfrm>
            <a:off x="8569325" y="5257800"/>
            <a:ext cx="1417638" cy="152400"/>
          </a:xfrm>
          <a:prstGeom prst="rect">
            <a:avLst/>
          </a:prstGeom>
        </p:spPr>
        <p:style>
          <a:lnRef idx="2">
            <a:schemeClr val="dk1">
              <a:shade val="15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62474" name="TextBox 9">
            <a:extLst>
              <a:ext uri="{FF2B5EF4-FFF2-40B4-BE49-F238E27FC236}">
                <a16:creationId xmlns:a16="http://schemas.microsoft.com/office/drawing/2014/main" id="{B9F8297A-5594-4BAA-3A47-AA72B79BBEEA}"/>
              </a:ext>
            </a:extLst>
          </p:cNvPr>
          <p:cNvSpPr txBox="1">
            <a:spLocks noChangeArrowheads="1"/>
          </p:cNvSpPr>
          <p:nvPr/>
        </p:nvSpPr>
        <p:spPr bwMode="auto">
          <a:xfrm>
            <a:off x="6553200" y="2724151"/>
            <a:ext cx="32766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a:latin typeface="Arial" panose="020B0604020202020204" pitchFamily="34" charset="0"/>
              </a:rPr>
              <a:t>REMOVABLE OR FIXED PALATAL EXPANSION DEVICE </a:t>
            </a:r>
          </a:p>
          <a:p>
            <a:pPr algn="ctr" eaLnBrk="1" hangingPunct="1">
              <a:lnSpc>
                <a:spcPct val="100000"/>
              </a:lnSpc>
              <a:spcBef>
                <a:spcPct val="0"/>
              </a:spcBef>
              <a:buFontTx/>
              <a:buNone/>
            </a:pPr>
            <a:r>
              <a:rPr lang="en-US" altLang="en-US" sz="1600">
                <a:latin typeface="Arial" panose="020B0604020202020204" pitchFamily="34" charset="0"/>
              </a:rPr>
              <a:t>WITH  KEY</a:t>
            </a:r>
          </a:p>
          <a:p>
            <a:pPr algn="ctr" eaLnBrk="1" hangingPunct="1">
              <a:lnSpc>
                <a:spcPct val="100000"/>
              </a:lnSpc>
              <a:spcBef>
                <a:spcPct val="0"/>
              </a:spcBef>
              <a:buFontTx/>
              <a:buNone/>
            </a:pPr>
            <a:r>
              <a:rPr lang="en-US" altLang="en-US" sz="1600">
                <a:latin typeface="Arial" panose="020B0604020202020204" pitchFamily="34" charset="0"/>
              </a:rPr>
              <a:t>Rs.18000-Rs.25,000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2">
            <a:extLst>
              <a:ext uri="{FF2B5EF4-FFF2-40B4-BE49-F238E27FC236}">
                <a16:creationId xmlns:a16="http://schemas.microsoft.com/office/drawing/2014/main" id="{ABB8239B-5F8E-E3CA-3960-62208A94D88F}"/>
              </a:ext>
            </a:extLst>
          </p:cNvPr>
          <p:cNvSpPr txBox="1">
            <a:spLocks noChangeArrowheads="1"/>
          </p:cNvSpPr>
          <p:nvPr/>
        </p:nvSpPr>
        <p:spPr bwMode="auto">
          <a:xfrm flipH="1">
            <a:off x="1295400" y="0"/>
            <a:ext cx="9525000"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gn="ctr" eaLnBrk="1" hangingPunct="1">
              <a:lnSpc>
                <a:spcPct val="100000"/>
              </a:lnSpc>
              <a:spcBef>
                <a:spcPct val="0"/>
              </a:spcBef>
              <a:buFontTx/>
              <a:buNone/>
            </a:pPr>
            <a:r>
              <a:rPr lang="en-US" altLang="en-US" sz="9600" b="1">
                <a:latin typeface="Calibri" panose="020F0502020204030204" pitchFamily="34" charset="0"/>
              </a:rPr>
              <a:t>COSMETIC</a:t>
            </a:r>
          </a:p>
          <a:p>
            <a:pPr algn="ctr" eaLnBrk="1" hangingPunct="1">
              <a:lnSpc>
                <a:spcPct val="100000"/>
              </a:lnSpc>
              <a:spcBef>
                <a:spcPct val="0"/>
              </a:spcBef>
              <a:buFontTx/>
              <a:buNone/>
            </a:pPr>
            <a:endParaRPr lang="en-US" altLang="en-US" sz="9600" b="1">
              <a:latin typeface="Calibri" panose="020F0502020204030204" pitchFamily="34" charset="0"/>
            </a:endParaRPr>
          </a:p>
          <a:p>
            <a:pPr algn="ctr" eaLnBrk="1" hangingPunct="1">
              <a:lnSpc>
                <a:spcPct val="100000"/>
              </a:lnSpc>
              <a:spcBef>
                <a:spcPct val="0"/>
              </a:spcBef>
              <a:buFontTx/>
              <a:buNone/>
            </a:pPr>
            <a:r>
              <a:rPr lang="en-US" altLang="en-US" sz="9600" b="1">
                <a:latin typeface="Calibri" panose="020F0502020204030204" pitchFamily="34" charset="0"/>
              </a:rPr>
              <a:t> </a:t>
            </a:r>
          </a:p>
          <a:p>
            <a:pPr algn="ctr" eaLnBrk="1" hangingPunct="1">
              <a:lnSpc>
                <a:spcPct val="100000"/>
              </a:lnSpc>
              <a:spcBef>
                <a:spcPct val="0"/>
              </a:spcBef>
              <a:buFontTx/>
              <a:buNone/>
            </a:pPr>
            <a:r>
              <a:rPr lang="en-US" altLang="en-US" sz="9600" b="1">
                <a:latin typeface="Calibri" panose="020F0502020204030204" pitchFamily="34" charset="0"/>
              </a:rPr>
              <a:t>DENTISTRY</a:t>
            </a:r>
          </a:p>
        </p:txBody>
      </p:sp>
      <p:pic>
        <p:nvPicPr>
          <p:cNvPr id="2" name="Picture 1">
            <a:extLst>
              <a:ext uri="{FF2B5EF4-FFF2-40B4-BE49-F238E27FC236}">
                <a16:creationId xmlns:a16="http://schemas.microsoft.com/office/drawing/2014/main" id="{D39215CF-80BF-2FB9-8677-339EB96029CA}"/>
              </a:ext>
            </a:extLst>
          </p:cNvPr>
          <p:cNvPicPr>
            <a:picLocks noChangeAspect="1"/>
          </p:cNvPicPr>
          <p:nvPr/>
        </p:nvPicPr>
        <p:blipFill>
          <a:blip r:embed="rId2" cstate="print"/>
          <a:stretch>
            <a:fillRect/>
          </a:stretch>
        </p:blipFill>
        <p:spPr>
          <a:xfrm>
            <a:off x="4419600" y="1905000"/>
            <a:ext cx="3276600" cy="22936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196" name="TextBox 7">
            <a:extLst>
              <a:ext uri="{FF2B5EF4-FFF2-40B4-BE49-F238E27FC236}">
                <a16:creationId xmlns:a16="http://schemas.microsoft.com/office/drawing/2014/main" id="{3CBBCCD0-314A-A1A3-56A5-F5FD41C432CA}"/>
              </a:ext>
            </a:extLst>
          </p:cNvPr>
          <p:cNvSpPr txBox="1">
            <a:spLocks noChangeArrowheads="1"/>
          </p:cNvSpPr>
          <p:nvPr/>
        </p:nvSpPr>
        <p:spPr bwMode="auto">
          <a:xfrm flipH="1">
            <a:off x="3144838" y="6010276"/>
            <a:ext cx="59991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gn="ctr" eaLnBrk="1" hangingPunct="1">
              <a:lnSpc>
                <a:spcPct val="100000"/>
              </a:lnSpc>
              <a:spcBef>
                <a:spcPct val="0"/>
              </a:spcBef>
              <a:buFontTx/>
              <a:buNone/>
            </a:pPr>
            <a:r>
              <a:rPr lang="en-US" altLang="en-US" sz="5400">
                <a:latin typeface="Rage Italic" panose="03070502040507070304" pitchFamily="66" charset="0"/>
              </a:rPr>
              <a:t>Dr Shraddha Durgan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9">
            <a:extLst>
              <a:ext uri="{FF2B5EF4-FFF2-40B4-BE49-F238E27FC236}">
                <a16:creationId xmlns:a16="http://schemas.microsoft.com/office/drawing/2014/main" id="{70BE8B74-294D-4DCF-9C0C-7F11B68DE22C}"/>
              </a:ext>
            </a:extLst>
          </p:cNvPr>
          <p:cNvSpPr>
            <a:spLocks noChangeArrowheads="1"/>
          </p:cNvSpPr>
          <p:nvPr/>
        </p:nvSpPr>
        <p:spPr bwMode="auto">
          <a:xfrm>
            <a:off x="4581526" y="76201"/>
            <a:ext cx="25701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600" b="1">
                <a:latin typeface="Arial" panose="020B0604020202020204" pitchFamily="34" charset="0"/>
              </a:rPr>
              <a:t>ALIGNERS</a:t>
            </a:r>
          </a:p>
        </p:txBody>
      </p:sp>
      <p:sp>
        <p:nvSpPr>
          <p:cNvPr id="59395" name="TextBox 5">
            <a:extLst>
              <a:ext uri="{FF2B5EF4-FFF2-40B4-BE49-F238E27FC236}">
                <a16:creationId xmlns:a16="http://schemas.microsoft.com/office/drawing/2014/main" id="{20FB7479-F3E8-DAA8-89A3-DCD72F14EAD9}"/>
              </a:ext>
            </a:extLst>
          </p:cNvPr>
          <p:cNvSpPr txBox="1">
            <a:spLocks noChangeArrowheads="1"/>
          </p:cNvSpPr>
          <p:nvPr/>
        </p:nvSpPr>
        <p:spPr bwMode="auto">
          <a:xfrm>
            <a:off x="1714500" y="1200151"/>
            <a:ext cx="28194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b="1">
                <a:latin typeface="Arial" panose="020B0604020202020204" pitchFamily="34" charset="0"/>
              </a:rPr>
              <a:t>IMPORTED--INVISALIGN</a:t>
            </a:r>
          </a:p>
        </p:txBody>
      </p:sp>
      <p:pic>
        <p:nvPicPr>
          <p:cNvPr id="59396" name="Picture 9" descr="D:\CLINIC\files\mandibular-web.jpg">
            <a:extLst>
              <a:ext uri="{FF2B5EF4-FFF2-40B4-BE49-F238E27FC236}">
                <a16:creationId xmlns:a16="http://schemas.microsoft.com/office/drawing/2014/main" id="{47162E56-9266-E966-7A8B-65AC5D5845A1}"/>
              </a:ext>
            </a:extLst>
          </p:cNvPr>
          <p:cNvPicPr>
            <a:picLocks noChangeAspect="1" noChangeArrowheads="1"/>
          </p:cNvPicPr>
          <p:nvPr/>
        </p:nvPicPr>
        <p:blipFill>
          <a:blip r:embed="rId2">
            <a:lum contrast="30000"/>
            <a:extLst>
              <a:ext uri="{28A0092B-C50C-407E-A947-70E740481C1C}">
                <a14:useLocalDpi xmlns:a14="http://schemas.microsoft.com/office/drawing/2010/main" val="0"/>
              </a:ext>
            </a:extLst>
          </a:blip>
          <a:srcRect/>
          <a:stretch>
            <a:fillRect/>
          </a:stretch>
        </p:blipFill>
        <p:spPr bwMode="auto">
          <a:xfrm>
            <a:off x="1714500" y="1873250"/>
            <a:ext cx="2895600" cy="336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0127D999-96A9-FADE-027C-44A8BF8A1331}"/>
              </a:ext>
            </a:extLst>
          </p:cNvPr>
          <p:cNvPicPr>
            <a:picLocks noChangeAspect="1"/>
          </p:cNvPicPr>
          <p:nvPr/>
        </p:nvPicPr>
        <p:blipFill>
          <a:blip r:embed="rId3"/>
          <a:srcRect l="19565" t="14664" r="27174" b="30212"/>
          <a:stretch>
            <a:fillRect/>
          </a:stretch>
        </p:blipFill>
        <p:spPr>
          <a:xfrm>
            <a:off x="5161431" y="1195553"/>
            <a:ext cx="5105400" cy="4063482"/>
          </a:xfrm>
          <a:prstGeom prst="ellipse">
            <a:avLst/>
          </a:prstGeom>
          <a:ln>
            <a:solidFill>
              <a:schemeClr val="tx1">
                <a:lumMod val="95000"/>
                <a:lumOff val="5000"/>
              </a:schemeClr>
            </a:solidFill>
          </a:ln>
          <a:effectLst>
            <a:glow rad="101600">
              <a:schemeClr val="tx1">
                <a:alpha val="60000"/>
              </a:schemeClr>
            </a:glow>
            <a:softEdge rad="11250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3">
            <a:extLst>
              <a:ext uri="{FF2B5EF4-FFF2-40B4-BE49-F238E27FC236}">
                <a16:creationId xmlns:a16="http://schemas.microsoft.com/office/drawing/2014/main" id="{6EF65AC9-E1A0-A86E-C927-936154A38E4A}"/>
              </a:ext>
            </a:extLst>
          </p:cNvPr>
          <p:cNvSpPr txBox="1">
            <a:spLocks noChangeArrowheads="1"/>
          </p:cNvSpPr>
          <p:nvPr/>
        </p:nvSpPr>
        <p:spPr bwMode="auto">
          <a:xfrm>
            <a:off x="3048000" y="685800"/>
            <a:ext cx="6096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gn="ctr" eaLnBrk="1" hangingPunct="1">
              <a:lnSpc>
                <a:spcPct val="100000"/>
              </a:lnSpc>
              <a:spcBef>
                <a:spcPct val="0"/>
              </a:spcBef>
              <a:buFontTx/>
              <a:buNone/>
            </a:pPr>
            <a:r>
              <a:rPr lang="en-US" altLang="en-US" sz="6000" b="1">
                <a:latin typeface="Calibri" panose="020F0502020204030204" pitchFamily="34" charset="0"/>
              </a:rPr>
              <a:t>2.LAMINATES</a:t>
            </a:r>
          </a:p>
        </p:txBody>
      </p:sp>
      <p:cxnSp>
        <p:nvCxnSpPr>
          <p:cNvPr id="4" name="Straight Arrow Connector 3">
            <a:extLst>
              <a:ext uri="{FF2B5EF4-FFF2-40B4-BE49-F238E27FC236}">
                <a16:creationId xmlns:a16="http://schemas.microsoft.com/office/drawing/2014/main" id="{B85DDEE6-D7A9-1496-C3D2-0DAA02966590}"/>
              </a:ext>
            </a:extLst>
          </p:cNvPr>
          <p:cNvCxnSpPr/>
          <p:nvPr/>
        </p:nvCxnSpPr>
        <p:spPr>
          <a:xfrm flipV="1">
            <a:off x="5410200" y="3733800"/>
            <a:ext cx="1066800" cy="7620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cxnSp>
        <p:nvCxnSpPr>
          <p:cNvPr id="9" name="Straight Arrow Connector 8">
            <a:extLst>
              <a:ext uri="{FF2B5EF4-FFF2-40B4-BE49-F238E27FC236}">
                <a16:creationId xmlns:a16="http://schemas.microsoft.com/office/drawing/2014/main" id="{43486596-EBF1-7F4F-438D-F631DE78544E}"/>
              </a:ext>
            </a:extLst>
          </p:cNvPr>
          <p:cNvCxnSpPr/>
          <p:nvPr/>
        </p:nvCxnSpPr>
        <p:spPr>
          <a:xfrm flipH="1">
            <a:off x="8528050" y="3810000"/>
            <a:ext cx="457200" cy="762000"/>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pic>
        <p:nvPicPr>
          <p:cNvPr id="3" name="Picture 2">
            <a:extLst>
              <a:ext uri="{FF2B5EF4-FFF2-40B4-BE49-F238E27FC236}">
                <a16:creationId xmlns:a16="http://schemas.microsoft.com/office/drawing/2014/main" id="{41CD99DB-DAD8-4396-0DCD-38328CDBBB15}"/>
              </a:ext>
            </a:extLst>
          </p:cNvPr>
          <p:cNvPicPr>
            <a:picLocks noChangeAspect="1"/>
          </p:cNvPicPr>
          <p:nvPr/>
        </p:nvPicPr>
        <p:blipFill>
          <a:blip r:embed="rId2"/>
          <a:stretch>
            <a:fillRect/>
          </a:stretch>
        </p:blipFill>
        <p:spPr>
          <a:xfrm>
            <a:off x="2964458" y="2605088"/>
            <a:ext cx="6020792" cy="35671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rved Left Arrow 5">
            <a:extLst>
              <a:ext uri="{FF2B5EF4-FFF2-40B4-BE49-F238E27FC236}">
                <a16:creationId xmlns:a16="http://schemas.microsoft.com/office/drawing/2014/main" id="{096988DD-6BDE-D7E9-769B-0F4ECF603F1C}"/>
              </a:ext>
            </a:extLst>
          </p:cNvPr>
          <p:cNvSpPr/>
          <p:nvPr/>
        </p:nvSpPr>
        <p:spPr>
          <a:xfrm rot="20931154">
            <a:off x="5457826" y="846139"/>
            <a:ext cx="3935413" cy="5691187"/>
          </a:xfrm>
          <a:prstGeom prst="curvedLeftArrow">
            <a:avLst>
              <a:gd name="adj1" fmla="val 13840"/>
              <a:gd name="adj2" fmla="val 50000"/>
              <a:gd name="adj3" fmla="val 1787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38915" name="Picture 3" descr="D:\downloads-C\new\GEETHA PARTHASARATHY\227541548.jpg">
            <a:extLst>
              <a:ext uri="{FF2B5EF4-FFF2-40B4-BE49-F238E27FC236}">
                <a16:creationId xmlns:a16="http://schemas.microsoft.com/office/drawing/2014/main" id="{D8E2F99A-5B4B-774A-1458-A5AEFFFE3427}"/>
              </a:ext>
            </a:extLst>
          </p:cNvPr>
          <p:cNvPicPr>
            <a:picLocks noChangeAspect="1" noChangeArrowheads="1"/>
          </p:cNvPicPr>
          <p:nvPr/>
        </p:nvPicPr>
        <p:blipFill>
          <a:blip r:embed="rId2" cstate="print"/>
          <a:srcRect/>
          <a:stretch>
            <a:fillRect/>
          </a:stretch>
        </p:blipFill>
        <p:spPr bwMode="auto">
          <a:xfrm>
            <a:off x="1774757" y="242458"/>
            <a:ext cx="3733800" cy="21911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8916" name="Picture 4" descr="D:\downloads-C\new\GEETHA PARTHASARATHY\228190981.jpg">
            <a:extLst>
              <a:ext uri="{FF2B5EF4-FFF2-40B4-BE49-F238E27FC236}">
                <a16:creationId xmlns:a16="http://schemas.microsoft.com/office/drawing/2014/main" id="{94DDE793-8EEA-6842-5BF4-8F9BFAB61A74}"/>
              </a:ext>
            </a:extLst>
          </p:cNvPr>
          <p:cNvPicPr>
            <a:picLocks noChangeAspect="1" noChangeArrowheads="1"/>
          </p:cNvPicPr>
          <p:nvPr/>
        </p:nvPicPr>
        <p:blipFill>
          <a:blip r:embed="rId3" cstate="print"/>
          <a:srcRect/>
          <a:stretch>
            <a:fillRect/>
          </a:stretch>
        </p:blipFill>
        <p:spPr bwMode="auto">
          <a:xfrm>
            <a:off x="7085607" y="2095500"/>
            <a:ext cx="3151099" cy="236220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38917" name="Picture 5" descr="D:\downloads-C\new\GEETHA PARTHASARATHY\228193429.jpg">
            <a:extLst>
              <a:ext uri="{FF2B5EF4-FFF2-40B4-BE49-F238E27FC236}">
                <a16:creationId xmlns:a16="http://schemas.microsoft.com/office/drawing/2014/main" id="{EAD775E8-1955-3E41-1E4E-6121A0AF6999}"/>
              </a:ext>
            </a:extLst>
          </p:cNvPr>
          <p:cNvPicPr>
            <a:picLocks noChangeAspect="1" noChangeArrowheads="1"/>
          </p:cNvPicPr>
          <p:nvPr/>
        </p:nvPicPr>
        <p:blipFill>
          <a:blip r:embed="rId4" cstate="print"/>
          <a:srcRect l="13124" t="13154" r="3209" b="10554"/>
          <a:stretch>
            <a:fillRect/>
          </a:stretch>
        </p:blipFill>
        <p:spPr bwMode="auto">
          <a:xfrm>
            <a:off x="1790700" y="4191000"/>
            <a:ext cx="3484562" cy="25330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3558" name="TextBox 6">
            <a:extLst>
              <a:ext uri="{FF2B5EF4-FFF2-40B4-BE49-F238E27FC236}">
                <a16:creationId xmlns:a16="http://schemas.microsoft.com/office/drawing/2014/main" id="{FC44BE0F-B6C7-FE17-0D7A-C0BD830A6D09}"/>
              </a:ext>
            </a:extLst>
          </p:cNvPr>
          <p:cNvSpPr txBox="1">
            <a:spLocks noChangeArrowheads="1"/>
          </p:cNvSpPr>
          <p:nvPr/>
        </p:nvSpPr>
        <p:spPr bwMode="auto">
          <a:xfrm>
            <a:off x="1925639" y="3263901"/>
            <a:ext cx="32353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US" altLang="en-US" sz="3600" b="1">
                <a:latin typeface="Arial" panose="020B0604020202020204" pitchFamily="34" charset="0"/>
              </a:rPr>
              <a:t>CASE NO :- 1 </a:t>
            </a:r>
          </a:p>
        </p:txBody>
      </p:sp>
      <p:sp>
        <p:nvSpPr>
          <p:cNvPr id="23559" name="TextBox 6">
            <a:extLst>
              <a:ext uri="{FF2B5EF4-FFF2-40B4-BE49-F238E27FC236}">
                <a16:creationId xmlns:a16="http://schemas.microsoft.com/office/drawing/2014/main" id="{E9944335-8A56-3EFD-1D3B-2BED82FD85D0}"/>
              </a:ext>
            </a:extLst>
          </p:cNvPr>
          <p:cNvSpPr txBox="1">
            <a:spLocks noChangeArrowheads="1"/>
          </p:cNvSpPr>
          <p:nvPr/>
        </p:nvSpPr>
        <p:spPr bwMode="auto">
          <a:xfrm flipH="1">
            <a:off x="1524001" y="1838326"/>
            <a:ext cx="40179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gn="ctr" eaLnBrk="1" hangingPunct="1">
              <a:lnSpc>
                <a:spcPct val="100000"/>
              </a:lnSpc>
              <a:spcBef>
                <a:spcPct val="0"/>
              </a:spcBef>
              <a:buFontTx/>
              <a:buNone/>
            </a:pPr>
            <a:r>
              <a:rPr lang="en-US" altLang="en-US" sz="2800">
                <a:solidFill>
                  <a:schemeClr val="bg1"/>
                </a:solidFill>
                <a:latin typeface="Calibri" panose="020F0502020204030204" pitchFamily="34" charset="0"/>
              </a:rPr>
              <a:t>Dr Shraddha Durgan</a:t>
            </a:r>
          </a:p>
        </p:txBody>
      </p:sp>
      <p:sp>
        <p:nvSpPr>
          <p:cNvPr id="23560" name="TextBox 6">
            <a:extLst>
              <a:ext uri="{FF2B5EF4-FFF2-40B4-BE49-F238E27FC236}">
                <a16:creationId xmlns:a16="http://schemas.microsoft.com/office/drawing/2014/main" id="{F8C0CF56-0A72-53DD-ECB7-53A3119D6BE8}"/>
              </a:ext>
            </a:extLst>
          </p:cNvPr>
          <p:cNvSpPr txBox="1">
            <a:spLocks noChangeArrowheads="1"/>
          </p:cNvSpPr>
          <p:nvPr/>
        </p:nvSpPr>
        <p:spPr bwMode="auto">
          <a:xfrm flipH="1">
            <a:off x="1676401" y="5876926"/>
            <a:ext cx="40179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gn="ctr" eaLnBrk="1" hangingPunct="1">
              <a:lnSpc>
                <a:spcPct val="100000"/>
              </a:lnSpc>
              <a:spcBef>
                <a:spcPct val="0"/>
              </a:spcBef>
              <a:buFontTx/>
              <a:buNone/>
            </a:pPr>
            <a:r>
              <a:rPr lang="en-US" altLang="en-US" sz="2800">
                <a:solidFill>
                  <a:schemeClr val="bg1"/>
                </a:solidFill>
                <a:latin typeface="Calibri" panose="020F0502020204030204" pitchFamily="34" charset="0"/>
              </a:rPr>
              <a:t>Dr Shraddha Durgan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rved Left Arrow 5">
            <a:extLst>
              <a:ext uri="{FF2B5EF4-FFF2-40B4-BE49-F238E27FC236}">
                <a16:creationId xmlns:a16="http://schemas.microsoft.com/office/drawing/2014/main" id="{C253E28F-9D3A-ABC1-580F-0C7B61B35F49}"/>
              </a:ext>
            </a:extLst>
          </p:cNvPr>
          <p:cNvSpPr/>
          <p:nvPr/>
        </p:nvSpPr>
        <p:spPr>
          <a:xfrm rot="20931154">
            <a:off x="5594351" y="917576"/>
            <a:ext cx="3935413" cy="5440363"/>
          </a:xfrm>
          <a:prstGeom prst="curvedLeftArrow">
            <a:avLst>
              <a:gd name="adj1" fmla="val 13840"/>
              <a:gd name="adj2" fmla="val 50000"/>
              <a:gd name="adj3" fmla="val 1044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14348" name="Picture 4">
            <a:extLst>
              <a:ext uri="{FF2B5EF4-FFF2-40B4-BE49-F238E27FC236}">
                <a16:creationId xmlns:a16="http://schemas.microsoft.com/office/drawing/2014/main" id="{1EB434DD-F89E-0D30-B7A4-EFC1EA542448}"/>
              </a:ext>
            </a:extLst>
          </p:cNvPr>
          <p:cNvPicPr>
            <a:picLocks noChangeAspect="1" noChangeArrowheads="1"/>
          </p:cNvPicPr>
          <p:nvPr/>
        </p:nvPicPr>
        <p:blipFill rotWithShape="1">
          <a:blip r:embed="rId2"/>
          <a:srcRect l="27779" t="51517" r="17901" b="35289"/>
          <a:stretch>
            <a:fillRect/>
          </a:stretch>
        </p:blipFill>
        <p:spPr bwMode="auto">
          <a:xfrm>
            <a:off x="6875656" y="381000"/>
            <a:ext cx="3511506" cy="18954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6562" name="Picture 2">
            <a:extLst>
              <a:ext uri="{FF2B5EF4-FFF2-40B4-BE49-F238E27FC236}">
                <a16:creationId xmlns:a16="http://schemas.microsoft.com/office/drawing/2014/main" id="{B2DF395A-B6ED-7D43-9D1B-CD1FDC5799B3}"/>
              </a:ext>
            </a:extLst>
          </p:cNvPr>
          <p:cNvPicPr>
            <a:picLocks noChangeAspect="1" noChangeArrowheads="1"/>
          </p:cNvPicPr>
          <p:nvPr/>
        </p:nvPicPr>
        <p:blipFill rotWithShape="1">
          <a:blip r:embed="rId3"/>
          <a:srcRect l="19753" t="52222" r="13580" b="34444"/>
          <a:stretch>
            <a:fillRect/>
          </a:stretch>
        </p:blipFill>
        <p:spPr bwMode="auto">
          <a:xfrm rot="10800000">
            <a:off x="6934200" y="3616655"/>
            <a:ext cx="3619500" cy="207988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8914" name="Picture 2" descr="D:\downloads-C\new\GEETHA PARTHASARATHY\228646747.jpg">
            <a:extLst>
              <a:ext uri="{FF2B5EF4-FFF2-40B4-BE49-F238E27FC236}">
                <a16:creationId xmlns:a16="http://schemas.microsoft.com/office/drawing/2014/main" id="{F46388CD-A749-296A-9767-47CA4B1EC583}"/>
              </a:ext>
            </a:extLst>
          </p:cNvPr>
          <p:cNvPicPr>
            <a:picLocks noChangeAspect="1" noChangeArrowheads="1"/>
          </p:cNvPicPr>
          <p:nvPr/>
        </p:nvPicPr>
        <p:blipFill>
          <a:blip r:embed="rId4" cstate="print"/>
          <a:srcRect/>
          <a:stretch>
            <a:fillRect/>
          </a:stretch>
        </p:blipFill>
        <p:spPr bwMode="auto">
          <a:xfrm>
            <a:off x="1713218" y="4575978"/>
            <a:ext cx="4022710" cy="2209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8918" name="Picture 6" descr="D:\downloads-C\new\GEETHA PARTHASARATHY\229052151.jfif">
            <a:extLst>
              <a:ext uri="{FF2B5EF4-FFF2-40B4-BE49-F238E27FC236}">
                <a16:creationId xmlns:a16="http://schemas.microsoft.com/office/drawing/2014/main" id="{6C4B0246-F663-1000-33BE-C0E490DB8AA6}"/>
              </a:ext>
            </a:extLst>
          </p:cNvPr>
          <p:cNvPicPr>
            <a:picLocks noChangeAspect="1" noChangeArrowheads="1"/>
          </p:cNvPicPr>
          <p:nvPr/>
        </p:nvPicPr>
        <p:blipFill>
          <a:blip r:embed="rId5" cstate="print"/>
          <a:srcRect/>
          <a:stretch>
            <a:fillRect/>
          </a:stretch>
        </p:blipFill>
        <p:spPr bwMode="auto">
          <a:xfrm>
            <a:off x="1804838" y="173565"/>
            <a:ext cx="3511506" cy="293159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26653A-6A65-5B52-7384-7E3FD72623DB}"/>
              </a:ext>
            </a:extLst>
          </p:cNvPr>
          <p:cNvSpPr txBox="1"/>
          <p:nvPr/>
        </p:nvSpPr>
        <p:spPr>
          <a:xfrm>
            <a:off x="4296792" y="2130641"/>
            <a:ext cx="2624245" cy="523220"/>
          </a:xfrm>
          <a:prstGeom prst="rect">
            <a:avLst/>
          </a:prstGeom>
          <a:noFill/>
        </p:spPr>
        <p:txBody>
          <a:bodyPr wrap="none" rtlCol="0">
            <a:spAutoFit/>
          </a:bodyPr>
          <a:lstStyle/>
          <a:p>
            <a:r>
              <a:rPr lang="en-US" sz="2800" dirty="0" err="1"/>
              <a:t>R.c.T</a:t>
            </a:r>
            <a:r>
              <a:rPr lang="en-US" sz="2800" dirty="0"/>
              <a:t> and crowns</a:t>
            </a:r>
          </a:p>
        </p:txBody>
      </p:sp>
    </p:spTree>
    <p:extLst>
      <p:ext uri="{BB962C8B-B14F-4D97-AF65-F5344CB8AC3E}">
        <p14:creationId xmlns:p14="http://schemas.microsoft.com/office/powerpoint/2010/main" val="2425744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Box 3">
            <a:extLst>
              <a:ext uri="{FF2B5EF4-FFF2-40B4-BE49-F238E27FC236}">
                <a16:creationId xmlns:a16="http://schemas.microsoft.com/office/drawing/2014/main" id="{DFBBCA3B-E075-8DBD-30E6-0D3CC7AA979B}"/>
              </a:ext>
            </a:extLst>
          </p:cNvPr>
          <p:cNvSpPr txBox="1">
            <a:spLocks noChangeArrowheads="1"/>
          </p:cNvSpPr>
          <p:nvPr/>
        </p:nvSpPr>
        <p:spPr bwMode="auto">
          <a:xfrm flipH="1">
            <a:off x="1981200" y="398463"/>
            <a:ext cx="8153400"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9pPr>
          </a:lstStyle>
          <a:p>
            <a:pPr algn="ctr" eaLnBrk="1" hangingPunct="1">
              <a:lnSpc>
                <a:spcPct val="100000"/>
              </a:lnSpc>
              <a:spcBef>
                <a:spcPct val="0"/>
              </a:spcBef>
              <a:buFontTx/>
              <a:buNone/>
            </a:pPr>
            <a:r>
              <a:rPr lang="en-US" altLang="en-US" sz="8000">
                <a:latin typeface="Arial" panose="020B0604020202020204" pitchFamily="34" charset="0"/>
              </a:rPr>
              <a:t>ROOT CANAL THERAPY</a:t>
            </a:r>
          </a:p>
          <a:p>
            <a:pPr algn="ctr" eaLnBrk="1" hangingPunct="1">
              <a:lnSpc>
                <a:spcPct val="100000"/>
              </a:lnSpc>
              <a:spcBef>
                <a:spcPct val="0"/>
              </a:spcBef>
              <a:buFontTx/>
              <a:buNone/>
            </a:pPr>
            <a:r>
              <a:rPr lang="en-US" altLang="en-US" sz="4000">
                <a:latin typeface="Arial" panose="020B0604020202020204" pitchFamily="34" charset="0"/>
              </a:rPr>
              <a:t>( DECAY  ON THE PULP TISSUE)</a:t>
            </a:r>
            <a:endParaRPr lang="en-US" altLang="en-US" sz="8000">
              <a:latin typeface="Arial" panose="020B0604020202020204" pitchFamily="34" charset="0"/>
            </a:endParaRPr>
          </a:p>
        </p:txBody>
      </p:sp>
      <p:pic>
        <p:nvPicPr>
          <p:cNvPr id="3" name="Picture 2">
            <a:extLst>
              <a:ext uri="{FF2B5EF4-FFF2-40B4-BE49-F238E27FC236}">
                <a16:creationId xmlns:a16="http://schemas.microsoft.com/office/drawing/2014/main" id="{7A905C64-6A64-8FE0-C8F6-8267F9758262}"/>
              </a:ext>
            </a:extLst>
          </p:cNvPr>
          <p:cNvPicPr>
            <a:picLocks noChangeAspect="1"/>
          </p:cNvPicPr>
          <p:nvPr/>
        </p:nvPicPr>
        <p:blipFill rotWithShape="1">
          <a:blip r:embed="rId2" cstate="print"/>
          <a:srcRect l="56938" t="14576" r="5104" b="3849"/>
          <a:stretch/>
        </p:blipFill>
        <p:spPr>
          <a:xfrm>
            <a:off x="8610600" y="3962400"/>
            <a:ext cx="1828800" cy="2590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0181" name="Picture 5" descr="D:\CLINIC\CLINIC\20200116_095219.jpg">
            <a:extLst>
              <a:ext uri="{FF2B5EF4-FFF2-40B4-BE49-F238E27FC236}">
                <a16:creationId xmlns:a16="http://schemas.microsoft.com/office/drawing/2014/main" id="{5F5F93C7-DA79-0EB5-348C-EA4E2B0115A4}"/>
              </a:ext>
            </a:extLst>
          </p:cNvPr>
          <p:cNvPicPr>
            <a:picLocks noChangeAspect="1" noChangeArrowheads="1"/>
          </p:cNvPicPr>
          <p:nvPr/>
        </p:nvPicPr>
        <p:blipFill>
          <a:blip r:embed="rId3" cstate="print">
            <a:lum bright="10000" contrast="20000"/>
          </a:blip>
          <a:srcRect l="20882" t="14694" r="15823" b="41222"/>
          <a:stretch>
            <a:fillRect/>
          </a:stretch>
        </p:blipFill>
        <p:spPr bwMode="auto">
          <a:xfrm rot="16200000">
            <a:off x="5285316" y="4781551"/>
            <a:ext cx="2116666" cy="9524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3253" name="Picture 7">
            <a:extLst>
              <a:ext uri="{FF2B5EF4-FFF2-40B4-BE49-F238E27FC236}">
                <a16:creationId xmlns:a16="http://schemas.microsoft.com/office/drawing/2014/main" id="{B29924E7-1121-7312-DBBC-B19D87D45F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9599" t="6674" r="12000" b="10480"/>
          <a:stretch>
            <a:fillRect/>
          </a:stretch>
        </p:blipFill>
        <p:spPr bwMode="auto">
          <a:xfrm>
            <a:off x="2209800" y="4198938"/>
            <a:ext cx="1866900"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60783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828813-7BFB-5E07-09AE-A60BEC8F7918}"/>
              </a:ext>
            </a:extLst>
          </p:cNvPr>
          <p:cNvSpPr>
            <a:spLocks noChangeArrowheads="1"/>
          </p:cNvSpPr>
          <p:nvPr/>
        </p:nvSpPr>
        <p:spPr bwMode="auto">
          <a:xfrm>
            <a:off x="2667000" y="124362"/>
            <a:ext cx="6934200" cy="1323439"/>
          </a:xfrm>
          <a:prstGeom prst="rect">
            <a:avLst/>
          </a:prstGeom>
          <a:noFill/>
          <a:ln w="9525">
            <a:noFill/>
            <a:miter lim="800000"/>
            <a:headEnd/>
            <a:tailEnd/>
          </a:ln>
        </p:spPr>
        <p:txBody>
          <a:bodyPr>
            <a:spAutoFit/>
          </a:bodyPr>
          <a:lstStyle/>
          <a:p>
            <a:pPr algn="ctr">
              <a:defRPr/>
            </a:pPr>
            <a:r>
              <a:rPr lang="en-US" altLang="en-US" sz="4000" b="1" dirty="0">
                <a:effectLst>
                  <a:glow rad="63500">
                    <a:schemeClr val="accent2">
                      <a:satMod val="175000"/>
                      <a:alpha val="40000"/>
                    </a:schemeClr>
                  </a:glow>
                </a:effectLst>
                <a:latin typeface="Times New Roman" pitchFamily="18" charset="0"/>
                <a:cs typeface="Times New Roman" pitchFamily="18" charset="0"/>
              </a:rPr>
              <a:t>WHAT IS ROOT CANAL TREATMENT</a:t>
            </a:r>
          </a:p>
        </p:txBody>
      </p:sp>
      <p:pic>
        <p:nvPicPr>
          <p:cNvPr id="3" name="Picture 4" descr="D:\Dr's Documents\website files\growing miracles\logo.jpg">
            <a:extLst>
              <a:ext uri="{FF2B5EF4-FFF2-40B4-BE49-F238E27FC236}">
                <a16:creationId xmlns:a16="http://schemas.microsoft.com/office/drawing/2014/main" id="{7E7C0E70-0F34-C529-940E-68AD125549A4}"/>
              </a:ext>
            </a:extLst>
          </p:cNvPr>
          <p:cNvPicPr>
            <a:picLocks noChangeAspect="1" noChangeArrowheads="1"/>
          </p:cNvPicPr>
          <p:nvPr/>
        </p:nvPicPr>
        <p:blipFill>
          <a:blip r:embed="rId2" cstate="print">
            <a:lum bright="70000" contrast="-70000"/>
          </a:blip>
          <a:srcRect l="11268" t="4225" r="8451"/>
          <a:stretch>
            <a:fillRect/>
          </a:stretch>
        </p:blipFill>
        <p:spPr bwMode="auto">
          <a:xfrm>
            <a:off x="1524000" y="0"/>
            <a:ext cx="1828800" cy="1636294"/>
          </a:xfrm>
          <a:prstGeom prst="ellipse">
            <a:avLst/>
          </a:prstGeom>
          <a:ln>
            <a:noFill/>
          </a:ln>
          <a:effectLst>
            <a:softEdge rad="112500"/>
          </a:effectLst>
        </p:spPr>
      </p:pic>
      <p:sp>
        <p:nvSpPr>
          <p:cNvPr id="54276" name="TextBox 3">
            <a:extLst>
              <a:ext uri="{FF2B5EF4-FFF2-40B4-BE49-F238E27FC236}">
                <a16:creationId xmlns:a16="http://schemas.microsoft.com/office/drawing/2014/main" id="{F88B4DE4-8226-634E-54FF-613B47542981}"/>
              </a:ext>
            </a:extLst>
          </p:cNvPr>
          <p:cNvSpPr txBox="1">
            <a:spLocks noChangeArrowheads="1"/>
          </p:cNvSpPr>
          <p:nvPr/>
        </p:nvSpPr>
        <p:spPr bwMode="auto">
          <a:xfrm>
            <a:off x="1676400" y="1493838"/>
            <a:ext cx="88392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9pPr>
          </a:lstStyle>
          <a:p>
            <a:pPr algn="just" eaLnBrk="1" hangingPunct="1">
              <a:lnSpc>
                <a:spcPct val="100000"/>
              </a:lnSpc>
              <a:spcBef>
                <a:spcPct val="0"/>
              </a:spcBef>
              <a:buFontTx/>
              <a:buNone/>
            </a:pPr>
            <a:r>
              <a:rPr lang="en-US" altLang="en-US" sz="2000">
                <a:latin typeface="Times New Roman" panose="02020603050405020304" pitchFamily="18" charset="0"/>
                <a:cs typeface="Times New Roman" panose="02020603050405020304" pitchFamily="18" charset="0"/>
              </a:rPr>
              <a:t>A root canal treatment is a dental procedure to remove inflamed or infected pulp on the inside of the tooth which is then carefully cleaned and disinfected, then filled and sealed. Root canal treatment is designed to eliminate bacteria from the infected root canal and save the natural tooth. Periodic follow-ups has to be done to prevent re-infection of the tooth. [  </a:t>
            </a:r>
            <a:r>
              <a:rPr lang="en-US" altLang="en-US" sz="2000" b="1">
                <a:latin typeface="Times New Roman" panose="02020603050405020304" pitchFamily="18" charset="0"/>
                <a:cs typeface="Times New Roman" panose="02020603050405020304" pitchFamily="18" charset="0"/>
              </a:rPr>
              <a:t>R.C.T  IS </a:t>
            </a:r>
            <a:r>
              <a:rPr lang="en-US" altLang="en-US" sz="2000" b="1" u="sng">
                <a:latin typeface="Times New Roman" panose="02020603050405020304" pitchFamily="18" charset="0"/>
                <a:cs typeface="Times New Roman" panose="02020603050405020304" pitchFamily="18" charset="0"/>
              </a:rPr>
              <a:t>A TOOTH-SAVING TREATMENT </a:t>
            </a:r>
            <a:r>
              <a:rPr lang="en-US" altLang="en-US" sz="2000" b="1">
                <a:latin typeface="Times New Roman" panose="02020603050405020304" pitchFamily="18" charset="0"/>
                <a:cs typeface="Times New Roman" panose="02020603050405020304" pitchFamily="18" charset="0"/>
              </a:rPr>
              <a:t>]</a:t>
            </a:r>
          </a:p>
        </p:txBody>
      </p:sp>
      <p:pic>
        <p:nvPicPr>
          <p:cNvPr id="23554" name="Picture 2" descr="C:\Users\User\Desktop\dental\20240305_090355.jpg">
            <a:extLst>
              <a:ext uri="{FF2B5EF4-FFF2-40B4-BE49-F238E27FC236}">
                <a16:creationId xmlns:a16="http://schemas.microsoft.com/office/drawing/2014/main" id="{9F7480B5-BBAD-C3A8-765E-BD0C49A7F986}"/>
              </a:ext>
            </a:extLst>
          </p:cNvPr>
          <p:cNvPicPr>
            <a:picLocks noChangeAspect="1" noChangeArrowheads="1"/>
          </p:cNvPicPr>
          <p:nvPr/>
        </p:nvPicPr>
        <p:blipFill>
          <a:blip r:embed="rId3" cstate="print"/>
          <a:srcRect l="27350" t="15305" r="4345" b="14474"/>
          <a:stretch>
            <a:fillRect/>
          </a:stretch>
        </p:blipFill>
        <p:spPr bwMode="auto">
          <a:xfrm rot="5400000">
            <a:off x="9182100" y="266700"/>
            <a:ext cx="1524000" cy="1143000"/>
          </a:xfrm>
          <a:prstGeom prst="ellipse">
            <a:avLst/>
          </a:prstGeom>
          <a:ln w="952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54278" name="Picture 4">
            <a:extLst>
              <a:ext uri="{FF2B5EF4-FFF2-40B4-BE49-F238E27FC236}">
                <a16:creationId xmlns:a16="http://schemas.microsoft.com/office/drawing/2014/main" id="{15C1A09C-2D83-82E7-698E-222CC2A2330E}"/>
              </a:ext>
            </a:extLst>
          </p:cNvPr>
          <p:cNvPicPr>
            <a:picLocks noChangeAspect="1"/>
          </p:cNvPicPr>
          <p:nvPr/>
        </p:nvPicPr>
        <p:blipFill>
          <a:blip r:embed="rId4">
            <a:extLst>
              <a:ext uri="{28A0092B-C50C-407E-A947-70E740481C1C}">
                <a14:useLocalDpi xmlns:a14="http://schemas.microsoft.com/office/drawing/2010/main" val="0"/>
              </a:ext>
            </a:extLst>
          </a:blip>
          <a:srcRect t="11919"/>
          <a:stretch>
            <a:fillRect/>
          </a:stretch>
        </p:blipFill>
        <p:spPr bwMode="auto">
          <a:xfrm>
            <a:off x="5638800" y="3276600"/>
            <a:ext cx="4876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9" name="TextBox 4">
            <a:extLst>
              <a:ext uri="{FF2B5EF4-FFF2-40B4-BE49-F238E27FC236}">
                <a16:creationId xmlns:a16="http://schemas.microsoft.com/office/drawing/2014/main" id="{E5229AC8-5F55-E047-D9CD-DEE2C8EC0002}"/>
              </a:ext>
            </a:extLst>
          </p:cNvPr>
          <p:cNvSpPr txBox="1">
            <a:spLocks noChangeArrowheads="1"/>
          </p:cNvSpPr>
          <p:nvPr/>
        </p:nvSpPr>
        <p:spPr bwMode="auto">
          <a:xfrm flipH="1">
            <a:off x="1676400" y="5410201"/>
            <a:ext cx="4191000" cy="46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2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9pPr>
          </a:lstStyle>
          <a:p>
            <a:pPr eaLnBrk="1" hangingPunct="1">
              <a:lnSpc>
                <a:spcPct val="150000"/>
              </a:lnSpc>
              <a:spcBef>
                <a:spcPct val="0"/>
              </a:spcBef>
              <a:buFont typeface="Calibri" panose="020F0502020204030204" pitchFamily="34" charset="0"/>
              <a:buAutoNum type="arabicPeriod"/>
            </a:pPr>
            <a:r>
              <a:rPr lang="en-US" altLang="en-US" sz="1800">
                <a:latin typeface="Calibri" panose="020F0502020204030204" pitchFamily="34" charset="0"/>
              </a:rPr>
              <a:t>ACCESS OPENING</a:t>
            </a:r>
          </a:p>
        </p:txBody>
      </p:sp>
      <p:sp>
        <p:nvSpPr>
          <p:cNvPr id="54280" name="Rectangle 7">
            <a:extLst>
              <a:ext uri="{FF2B5EF4-FFF2-40B4-BE49-F238E27FC236}">
                <a16:creationId xmlns:a16="http://schemas.microsoft.com/office/drawing/2014/main" id="{11FEEACC-C74F-841B-A08E-FB0FB359CC99}"/>
              </a:ext>
            </a:extLst>
          </p:cNvPr>
          <p:cNvSpPr>
            <a:spLocks noChangeArrowheads="1"/>
          </p:cNvSpPr>
          <p:nvPr/>
        </p:nvSpPr>
        <p:spPr bwMode="auto">
          <a:xfrm>
            <a:off x="3124200" y="5816601"/>
            <a:ext cx="7162800" cy="46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2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9pPr>
          </a:lstStyle>
          <a:p>
            <a:pPr eaLnBrk="1" hangingPunct="1">
              <a:lnSpc>
                <a:spcPct val="150000"/>
              </a:lnSpc>
              <a:spcBef>
                <a:spcPct val="0"/>
              </a:spcBef>
              <a:buFontTx/>
              <a:buNone/>
            </a:pPr>
            <a:r>
              <a:rPr lang="en-US" altLang="en-US" sz="1800">
                <a:latin typeface="Calibri" panose="020F0502020204030204" pitchFamily="34" charset="0"/>
              </a:rPr>
              <a:t>2. CLEANING &amp; OBTURATION WITH TEMPORARY FILLING</a:t>
            </a:r>
          </a:p>
        </p:txBody>
      </p:sp>
      <p:sp>
        <p:nvSpPr>
          <p:cNvPr id="54281" name="Rectangle 8">
            <a:extLst>
              <a:ext uri="{FF2B5EF4-FFF2-40B4-BE49-F238E27FC236}">
                <a16:creationId xmlns:a16="http://schemas.microsoft.com/office/drawing/2014/main" id="{481ED5F4-190E-8285-3219-FE07F1E7FA74}"/>
              </a:ext>
            </a:extLst>
          </p:cNvPr>
          <p:cNvSpPr>
            <a:spLocks noChangeArrowheads="1"/>
          </p:cNvSpPr>
          <p:nvPr/>
        </p:nvSpPr>
        <p:spPr bwMode="auto">
          <a:xfrm>
            <a:off x="4953000" y="6324601"/>
            <a:ext cx="5943600" cy="46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2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9pPr>
          </a:lstStyle>
          <a:p>
            <a:pPr eaLnBrk="1" hangingPunct="1">
              <a:lnSpc>
                <a:spcPct val="150000"/>
              </a:lnSpc>
              <a:spcBef>
                <a:spcPct val="0"/>
              </a:spcBef>
              <a:buFontTx/>
              <a:buNone/>
            </a:pPr>
            <a:r>
              <a:rPr lang="en-US" altLang="en-US" sz="1800">
                <a:latin typeface="Calibri" panose="020F0502020204030204" pitchFamily="34" charset="0"/>
              </a:rPr>
              <a:t>3. PERMANENT FILLING &amp;  CROWN MEASURMENT</a:t>
            </a:r>
          </a:p>
        </p:txBody>
      </p:sp>
      <p:cxnSp>
        <p:nvCxnSpPr>
          <p:cNvPr id="13" name="Straight Connector 12">
            <a:extLst>
              <a:ext uri="{FF2B5EF4-FFF2-40B4-BE49-F238E27FC236}">
                <a16:creationId xmlns:a16="http://schemas.microsoft.com/office/drawing/2014/main" id="{57B0D6A3-9327-E787-B013-E42E5019AFDE}"/>
              </a:ext>
            </a:extLst>
          </p:cNvPr>
          <p:cNvCxnSpPr/>
          <p:nvPr/>
        </p:nvCxnSpPr>
        <p:spPr>
          <a:xfrm rot="5400000">
            <a:off x="2934494" y="4380706"/>
            <a:ext cx="2057400" cy="1588"/>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2A70BBD0-75AE-AC34-2E4A-EA09120383D5}"/>
              </a:ext>
            </a:extLst>
          </p:cNvPr>
          <p:cNvSpPr/>
          <p:nvPr/>
        </p:nvSpPr>
        <p:spPr>
          <a:xfrm>
            <a:off x="5791200" y="4724400"/>
            <a:ext cx="3352800" cy="60960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5" name="Picture 14">
            <a:extLst>
              <a:ext uri="{FF2B5EF4-FFF2-40B4-BE49-F238E27FC236}">
                <a16:creationId xmlns:a16="http://schemas.microsoft.com/office/drawing/2014/main" id="{6489B0D7-1AC6-498F-9311-0605B7902031}"/>
              </a:ext>
            </a:extLst>
          </p:cNvPr>
          <p:cNvPicPr>
            <a:picLocks noChangeAspect="1"/>
          </p:cNvPicPr>
          <p:nvPr/>
        </p:nvPicPr>
        <p:blipFill rotWithShape="1">
          <a:blip r:embed="rId5" cstate="print"/>
          <a:srcRect l="56938" t="14576" r="5104" b="3849"/>
          <a:stretch/>
        </p:blipFill>
        <p:spPr>
          <a:xfrm>
            <a:off x="2209800" y="3276600"/>
            <a:ext cx="1447800" cy="20510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5" descr="D:\CLINIC\CLINIC\20200116_095219.jpg">
            <a:extLst>
              <a:ext uri="{FF2B5EF4-FFF2-40B4-BE49-F238E27FC236}">
                <a16:creationId xmlns:a16="http://schemas.microsoft.com/office/drawing/2014/main" id="{25810BBB-3D35-1ADC-82AD-8023A2F7DF07}"/>
              </a:ext>
            </a:extLst>
          </p:cNvPr>
          <p:cNvPicPr>
            <a:picLocks noChangeAspect="1" noChangeArrowheads="1"/>
          </p:cNvPicPr>
          <p:nvPr/>
        </p:nvPicPr>
        <p:blipFill>
          <a:blip r:embed="rId6" cstate="print">
            <a:lum bright="10000" contrast="20000"/>
          </a:blip>
          <a:srcRect t="16667" b="33334"/>
          <a:stretch>
            <a:fillRect/>
          </a:stretch>
        </p:blipFill>
        <p:spPr bwMode="auto">
          <a:xfrm rot="16200000">
            <a:off x="3815350" y="3891549"/>
            <a:ext cx="1818103" cy="9144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17" name="Straight Connector 16">
            <a:extLst>
              <a:ext uri="{FF2B5EF4-FFF2-40B4-BE49-F238E27FC236}">
                <a16:creationId xmlns:a16="http://schemas.microsoft.com/office/drawing/2014/main" id="{1047D12D-B25A-A484-CBE5-9B5604C003F1}"/>
              </a:ext>
            </a:extLst>
          </p:cNvPr>
          <p:cNvCxnSpPr/>
          <p:nvPr/>
        </p:nvCxnSpPr>
        <p:spPr>
          <a:xfrm rot="5400000">
            <a:off x="4380707" y="4304507"/>
            <a:ext cx="2057400" cy="158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9306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rved Left Arrow 9">
            <a:extLst>
              <a:ext uri="{FF2B5EF4-FFF2-40B4-BE49-F238E27FC236}">
                <a16:creationId xmlns:a16="http://schemas.microsoft.com/office/drawing/2014/main" id="{AF34B36B-9B87-6231-62E6-F4E448F02D20}"/>
              </a:ext>
            </a:extLst>
          </p:cNvPr>
          <p:cNvSpPr/>
          <p:nvPr/>
        </p:nvSpPr>
        <p:spPr>
          <a:xfrm rot="20701876">
            <a:off x="4276725" y="369888"/>
            <a:ext cx="6248400" cy="5029200"/>
          </a:xfrm>
          <a:prstGeom prst="curvedLeftArrow">
            <a:avLst>
              <a:gd name="adj1" fmla="val 5617"/>
              <a:gd name="adj2" fmla="val 23260"/>
              <a:gd name="adj3" fmla="val 1122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3" name="Picture 2">
            <a:extLst>
              <a:ext uri="{FF2B5EF4-FFF2-40B4-BE49-F238E27FC236}">
                <a16:creationId xmlns:a16="http://schemas.microsoft.com/office/drawing/2014/main" id="{62B728ED-3349-8FCD-8D6E-889535E0421B}"/>
              </a:ext>
            </a:extLst>
          </p:cNvPr>
          <p:cNvPicPr>
            <a:picLocks noChangeAspect="1"/>
          </p:cNvPicPr>
          <p:nvPr/>
        </p:nvPicPr>
        <p:blipFill>
          <a:blip r:embed="rId2"/>
          <a:srcRect l="30740" t="10001" r="41111" b="66666"/>
          <a:stretch>
            <a:fillRect/>
          </a:stretch>
        </p:blipFill>
        <p:spPr>
          <a:xfrm>
            <a:off x="1768514" y="239213"/>
            <a:ext cx="2193886" cy="24248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A1E0E478-C1AE-7C7D-19E2-08518F91F832}"/>
              </a:ext>
            </a:extLst>
          </p:cNvPr>
          <p:cNvPicPr>
            <a:picLocks noChangeAspect="1"/>
          </p:cNvPicPr>
          <p:nvPr/>
        </p:nvPicPr>
        <p:blipFill>
          <a:blip r:embed="rId3"/>
          <a:srcRect l="43054" t="38611" r="28799" b="36943"/>
          <a:stretch>
            <a:fillRect/>
          </a:stretch>
        </p:blipFill>
        <p:spPr>
          <a:xfrm rot="5400000">
            <a:off x="1950538" y="3765487"/>
            <a:ext cx="2632367" cy="30480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BB8C87D4-A9DD-C751-7F9C-05A54BAB0FC3}"/>
              </a:ext>
            </a:extLst>
          </p:cNvPr>
          <p:cNvPicPr>
            <a:picLocks noChangeAspect="1"/>
          </p:cNvPicPr>
          <p:nvPr/>
        </p:nvPicPr>
        <p:blipFill>
          <a:blip r:embed="rId4"/>
          <a:srcRect l="23167" t="12221" r="6174" b="5556"/>
          <a:stretch>
            <a:fillRect/>
          </a:stretch>
        </p:blipFill>
        <p:spPr>
          <a:xfrm>
            <a:off x="7619889" y="360561"/>
            <a:ext cx="2109071" cy="19755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a:extLst>
              <a:ext uri="{FF2B5EF4-FFF2-40B4-BE49-F238E27FC236}">
                <a16:creationId xmlns:a16="http://schemas.microsoft.com/office/drawing/2014/main" id="{D298D16B-DA40-DCAC-953E-CF8078A9D880}"/>
              </a:ext>
            </a:extLst>
          </p:cNvPr>
          <p:cNvPicPr>
            <a:picLocks noChangeAspect="1"/>
          </p:cNvPicPr>
          <p:nvPr/>
        </p:nvPicPr>
        <p:blipFill>
          <a:blip r:embed="rId5"/>
          <a:srcRect l="22222" t="21111" r="33333" b="18890"/>
          <a:stretch>
            <a:fillRect/>
          </a:stretch>
        </p:blipFill>
        <p:spPr>
          <a:xfrm>
            <a:off x="7162800" y="3655654"/>
            <a:ext cx="1607226" cy="28930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6631" name="Rectangle 1">
            <a:extLst>
              <a:ext uri="{FF2B5EF4-FFF2-40B4-BE49-F238E27FC236}">
                <a16:creationId xmlns:a16="http://schemas.microsoft.com/office/drawing/2014/main" id="{47E5DA3D-8328-8443-C626-7A6A4D637A45}"/>
              </a:ext>
            </a:extLst>
          </p:cNvPr>
          <p:cNvSpPr>
            <a:spLocks noChangeArrowheads="1"/>
          </p:cNvSpPr>
          <p:nvPr/>
        </p:nvSpPr>
        <p:spPr bwMode="auto">
          <a:xfrm>
            <a:off x="1447800" y="2598738"/>
            <a:ext cx="8458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9pPr>
          </a:lstStyle>
          <a:p>
            <a:pPr algn="ctr" eaLnBrk="1" hangingPunct="1">
              <a:lnSpc>
                <a:spcPct val="100000"/>
              </a:lnSpc>
              <a:spcBef>
                <a:spcPct val="0"/>
              </a:spcBef>
              <a:buFontTx/>
              <a:buNone/>
            </a:pPr>
            <a:r>
              <a:rPr lang="en-US" altLang="en-US" sz="2800" b="1">
                <a:latin typeface="Times New Roman" panose="02020603050405020304" pitchFamily="18" charset="0"/>
                <a:cs typeface="Times New Roman" panose="02020603050405020304" pitchFamily="18" charset="0"/>
              </a:rPr>
              <a:t>OCCULT CARIES  </a:t>
            </a:r>
            <a:r>
              <a:rPr lang="en-US" altLang="en-US" sz="4800" b="1">
                <a:latin typeface="Times New Roman" panose="02020603050405020304" pitchFamily="18" charset="0"/>
                <a:cs typeface="Times New Roman" panose="02020603050405020304" pitchFamily="18" charset="0"/>
              </a:rPr>
              <a:t> OR   </a:t>
            </a:r>
            <a:r>
              <a:rPr lang="en-US" altLang="en-US" sz="2800" b="1">
                <a:latin typeface="Times New Roman" panose="02020603050405020304" pitchFamily="18" charset="0"/>
                <a:cs typeface="Times New Roman" panose="02020603050405020304" pitchFamily="18" charset="0"/>
              </a:rPr>
              <a:t>HIDDEN CARIES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3D13654B-6875-6DDB-A278-F57F4AE5BDA8}"/>
              </a:ext>
            </a:extLst>
          </p:cNvPr>
          <p:cNvSpPr/>
          <p:nvPr/>
        </p:nvSpPr>
        <p:spPr>
          <a:xfrm rot="10800000">
            <a:off x="5380038" y="2254250"/>
            <a:ext cx="2087562" cy="186055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Curved Left Arrow 5">
            <a:extLst>
              <a:ext uri="{FF2B5EF4-FFF2-40B4-BE49-F238E27FC236}">
                <a16:creationId xmlns:a16="http://schemas.microsoft.com/office/drawing/2014/main" id="{00BF95E0-09D2-F1B9-D6AA-E2823BD45E68}"/>
              </a:ext>
            </a:extLst>
          </p:cNvPr>
          <p:cNvSpPr/>
          <p:nvPr/>
        </p:nvSpPr>
        <p:spPr>
          <a:xfrm rot="21377031">
            <a:off x="4675189" y="1038225"/>
            <a:ext cx="4829175" cy="5486400"/>
          </a:xfrm>
          <a:prstGeom prst="curvedLeftArrow">
            <a:avLst>
              <a:gd name="adj1" fmla="val 8828"/>
              <a:gd name="adj2" fmla="val 50000"/>
              <a:gd name="adj3" fmla="val 1810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88066" name="Picture 2" descr="C:\Users\User\Downloads\sheeba thomas\Pt_Sheeba_S_P744_2021-12-25_13_30_54_16404390495670.jpg">
            <a:extLst>
              <a:ext uri="{FF2B5EF4-FFF2-40B4-BE49-F238E27FC236}">
                <a16:creationId xmlns:a16="http://schemas.microsoft.com/office/drawing/2014/main" id="{D9470129-1ECA-A692-CE79-876D6CCAF3D6}"/>
              </a:ext>
            </a:extLst>
          </p:cNvPr>
          <p:cNvPicPr>
            <a:picLocks noChangeAspect="1" noChangeArrowheads="1"/>
          </p:cNvPicPr>
          <p:nvPr/>
        </p:nvPicPr>
        <p:blipFill>
          <a:blip r:embed="rId2"/>
          <a:srcRect/>
          <a:stretch>
            <a:fillRect/>
          </a:stretch>
        </p:blipFill>
        <p:spPr bwMode="auto">
          <a:xfrm>
            <a:off x="1752600" y="3822971"/>
            <a:ext cx="2971800" cy="28724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8067" name="Picture 3" descr="C:\Users\User\Downloads\sheeba thomas\Pt_Sheeba_S_P744_2021-12-04_12_47_45_16386220605630.jpg">
            <a:extLst>
              <a:ext uri="{FF2B5EF4-FFF2-40B4-BE49-F238E27FC236}">
                <a16:creationId xmlns:a16="http://schemas.microsoft.com/office/drawing/2014/main" id="{D887970F-6C49-4848-B0F5-97A253F3521C}"/>
              </a:ext>
            </a:extLst>
          </p:cNvPr>
          <p:cNvPicPr>
            <a:picLocks noChangeAspect="1" noChangeArrowheads="1"/>
          </p:cNvPicPr>
          <p:nvPr/>
        </p:nvPicPr>
        <p:blipFill>
          <a:blip r:embed="rId3" cstate="print"/>
          <a:srcRect/>
          <a:stretch>
            <a:fillRect/>
          </a:stretch>
        </p:blipFill>
        <p:spPr bwMode="auto">
          <a:xfrm>
            <a:off x="1803926" y="467821"/>
            <a:ext cx="2920475" cy="26256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8068" name="Picture 4" descr="C:\Users\User\Downloads\sheeba thomas\Pt_Sheeba_S_P744_2021-12-04_12_51_44_16386222984440.jpg">
            <a:extLst>
              <a:ext uri="{FF2B5EF4-FFF2-40B4-BE49-F238E27FC236}">
                <a16:creationId xmlns:a16="http://schemas.microsoft.com/office/drawing/2014/main" id="{0C87EBA5-8AD8-255A-777C-AB06E0A76B8C}"/>
              </a:ext>
            </a:extLst>
          </p:cNvPr>
          <p:cNvPicPr>
            <a:picLocks noChangeAspect="1" noChangeArrowheads="1"/>
          </p:cNvPicPr>
          <p:nvPr/>
        </p:nvPicPr>
        <p:blipFill>
          <a:blip r:embed="rId4" cstate="print"/>
          <a:srcRect/>
          <a:stretch>
            <a:fillRect/>
          </a:stretch>
        </p:blipFill>
        <p:spPr bwMode="auto">
          <a:xfrm>
            <a:off x="7765979" y="182644"/>
            <a:ext cx="1911104" cy="2590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8069" name="Picture 5" descr="C:\Users\User\Downloads\sheeba thomas\Pt_Sheeba_S_P744_2021-12-15_06_31_38_16395498903540.jpg">
            <a:extLst>
              <a:ext uri="{FF2B5EF4-FFF2-40B4-BE49-F238E27FC236}">
                <a16:creationId xmlns:a16="http://schemas.microsoft.com/office/drawing/2014/main" id="{E6CEC783-3C9C-595C-5EA2-10CFD2557E35}"/>
              </a:ext>
            </a:extLst>
          </p:cNvPr>
          <p:cNvPicPr>
            <a:picLocks noChangeAspect="1" noChangeArrowheads="1"/>
          </p:cNvPicPr>
          <p:nvPr/>
        </p:nvPicPr>
        <p:blipFill>
          <a:blip r:embed="rId5" cstate="print"/>
          <a:srcRect/>
          <a:stretch>
            <a:fillRect/>
          </a:stretch>
        </p:blipFill>
        <p:spPr bwMode="auto">
          <a:xfrm>
            <a:off x="7239000" y="3732155"/>
            <a:ext cx="1676400" cy="23915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9704" name="TextBox 11">
            <a:extLst>
              <a:ext uri="{FF2B5EF4-FFF2-40B4-BE49-F238E27FC236}">
                <a16:creationId xmlns:a16="http://schemas.microsoft.com/office/drawing/2014/main" id="{A3BE8018-545E-66FC-F827-6D6FAC7D19A3}"/>
              </a:ext>
            </a:extLst>
          </p:cNvPr>
          <p:cNvSpPr txBox="1">
            <a:spLocks noChangeArrowheads="1"/>
          </p:cNvSpPr>
          <p:nvPr/>
        </p:nvSpPr>
        <p:spPr bwMode="auto">
          <a:xfrm>
            <a:off x="5902326" y="2409826"/>
            <a:ext cx="10652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9pPr>
          </a:lstStyle>
          <a:p>
            <a:pPr algn="ctr" eaLnBrk="1" hangingPunct="1">
              <a:lnSpc>
                <a:spcPct val="100000"/>
              </a:lnSpc>
              <a:spcBef>
                <a:spcPct val="0"/>
              </a:spcBef>
              <a:buFontTx/>
              <a:buNone/>
            </a:pPr>
            <a:r>
              <a:rPr lang="en-US" altLang="en-US" sz="1800" b="1">
                <a:latin typeface="Times New Roman" panose="02020603050405020304" pitchFamily="18" charset="0"/>
                <a:cs typeface="Times New Roman" panose="02020603050405020304" pitchFamily="18" charset="0"/>
              </a:rPr>
              <a:t>PIT </a:t>
            </a:r>
          </a:p>
          <a:p>
            <a:pPr algn="ctr" eaLnBrk="1" hangingPunct="1">
              <a:lnSpc>
                <a:spcPct val="100000"/>
              </a:lnSpc>
              <a:spcBef>
                <a:spcPct val="0"/>
              </a:spcBef>
              <a:buFontTx/>
              <a:buNone/>
            </a:pPr>
            <a:r>
              <a:rPr lang="en-US" altLang="en-US" sz="1800" b="1">
                <a:latin typeface="Times New Roman" panose="02020603050405020304" pitchFamily="18" charset="0"/>
                <a:cs typeface="Times New Roman" panose="02020603050405020304" pitchFamily="18" charset="0"/>
              </a:rPr>
              <a:t>CAVITY</a:t>
            </a:r>
          </a:p>
        </p:txBody>
      </p:sp>
      <p:sp>
        <p:nvSpPr>
          <p:cNvPr id="29705" name="TextBox 9">
            <a:extLst>
              <a:ext uri="{FF2B5EF4-FFF2-40B4-BE49-F238E27FC236}">
                <a16:creationId xmlns:a16="http://schemas.microsoft.com/office/drawing/2014/main" id="{0A034B7D-0ED1-C992-382F-A5AB689DD3A2}"/>
              </a:ext>
            </a:extLst>
          </p:cNvPr>
          <p:cNvSpPr txBox="1">
            <a:spLocks noChangeArrowheads="1"/>
          </p:cNvSpPr>
          <p:nvPr/>
        </p:nvSpPr>
        <p:spPr bwMode="auto">
          <a:xfrm>
            <a:off x="3689350" y="60325"/>
            <a:ext cx="3754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9pPr>
          </a:lstStyle>
          <a:p>
            <a:pPr eaLnBrk="1" hangingPunct="1">
              <a:lnSpc>
                <a:spcPct val="100000"/>
              </a:lnSpc>
              <a:spcBef>
                <a:spcPct val="0"/>
              </a:spcBef>
              <a:buFontTx/>
              <a:buNone/>
            </a:pPr>
            <a:r>
              <a:rPr lang="en-US" altLang="en-US" sz="1800" b="1">
                <a:latin typeface="Arial" panose="020B0604020202020204" pitchFamily="34" charset="0"/>
              </a:rPr>
              <a:t>MANAGEMENT OF  PIT  CAVITY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rved Left Arrow 7">
            <a:extLst>
              <a:ext uri="{FF2B5EF4-FFF2-40B4-BE49-F238E27FC236}">
                <a16:creationId xmlns:a16="http://schemas.microsoft.com/office/drawing/2014/main" id="{5A8ABF7B-D4BF-64A2-4C00-1CC9C85C31E5}"/>
              </a:ext>
            </a:extLst>
          </p:cNvPr>
          <p:cNvSpPr/>
          <p:nvPr/>
        </p:nvSpPr>
        <p:spPr>
          <a:xfrm rot="20977464">
            <a:off x="4687888" y="1209675"/>
            <a:ext cx="4419600" cy="5075238"/>
          </a:xfrm>
          <a:prstGeom prst="curvedLeftArrow">
            <a:avLst>
              <a:gd name="adj1" fmla="val 8828"/>
              <a:gd name="adj2" fmla="val 50000"/>
              <a:gd name="adj3" fmla="val 1810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102402" name="Picture 2" descr="D:\Dr's Documents\clinicALL\clinic patients\SARVANI SHETTY\SARVANI SHETTY\Pt_SARVANI_SHETTY_P653_2022-05-28_06_34_49_16537196830050.jpg">
            <a:extLst>
              <a:ext uri="{FF2B5EF4-FFF2-40B4-BE49-F238E27FC236}">
                <a16:creationId xmlns:a16="http://schemas.microsoft.com/office/drawing/2014/main" id="{43294D5B-B0D2-FC1C-30A4-FB0FCD89B82B}"/>
              </a:ext>
            </a:extLst>
          </p:cNvPr>
          <p:cNvPicPr>
            <a:picLocks noChangeAspect="1" noChangeArrowheads="1"/>
          </p:cNvPicPr>
          <p:nvPr/>
        </p:nvPicPr>
        <p:blipFill>
          <a:blip r:embed="rId2" cstate="print"/>
          <a:srcRect l="18155" t="-323" r="30357" b="323"/>
          <a:stretch>
            <a:fillRect/>
          </a:stretch>
        </p:blipFill>
        <p:spPr bwMode="auto">
          <a:xfrm>
            <a:off x="7543800" y="3962401"/>
            <a:ext cx="3048000" cy="27308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403" name="Picture 3" descr="D:\Dr's Documents\clinicALL\clinic patients\SARVANI SHETTY\SARVANI SHETTY\Pt_SARVANI_SHETTY_P653_2024-03-13_07_21_55_17103145103210.jpg">
            <a:extLst>
              <a:ext uri="{FF2B5EF4-FFF2-40B4-BE49-F238E27FC236}">
                <a16:creationId xmlns:a16="http://schemas.microsoft.com/office/drawing/2014/main" id="{42A7FF0D-76D1-3CD5-5B30-FD8482904198}"/>
              </a:ext>
            </a:extLst>
          </p:cNvPr>
          <p:cNvPicPr>
            <a:picLocks noChangeAspect="1" noChangeArrowheads="1"/>
          </p:cNvPicPr>
          <p:nvPr/>
        </p:nvPicPr>
        <p:blipFill>
          <a:blip r:embed="rId3" cstate="print"/>
          <a:srcRect l="45535" t="26190" r="32143" b="41534"/>
          <a:stretch>
            <a:fillRect/>
          </a:stretch>
        </p:blipFill>
        <p:spPr bwMode="auto">
          <a:xfrm>
            <a:off x="1580214" y="3962400"/>
            <a:ext cx="3372787" cy="2743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404" name="Picture 4" descr="D:\Dr's Documents\clinicALL\clinic patients\SARVANI SHETTY\SARVANI SHETTY\Pt_SARVANI_SHETTY_P653_2022-05-07_05_32_20_16519015346710.jpg">
            <a:extLst>
              <a:ext uri="{FF2B5EF4-FFF2-40B4-BE49-F238E27FC236}">
                <a16:creationId xmlns:a16="http://schemas.microsoft.com/office/drawing/2014/main" id="{00E1664B-1651-7837-242E-49B8DB84F56A}"/>
              </a:ext>
            </a:extLst>
          </p:cNvPr>
          <p:cNvPicPr>
            <a:picLocks noChangeAspect="1" noChangeArrowheads="1"/>
          </p:cNvPicPr>
          <p:nvPr/>
        </p:nvPicPr>
        <p:blipFill>
          <a:blip r:embed="rId4" cstate="print"/>
          <a:srcRect l="25484" t="53869" r="28710" b="28274"/>
          <a:stretch>
            <a:fillRect/>
          </a:stretch>
        </p:blipFill>
        <p:spPr bwMode="auto">
          <a:xfrm>
            <a:off x="1607694" y="197370"/>
            <a:ext cx="3192906" cy="26982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405" name="Picture 5" descr="D:\Dr's Documents\clinicALL\clinic patients\SARVANI SHETTY\SARVANI SHETTY\Pt_SARVANI_SHETTY_P653_2022-05-07_05_32_43_16519015574160.jpg">
            <a:extLst>
              <a:ext uri="{FF2B5EF4-FFF2-40B4-BE49-F238E27FC236}">
                <a16:creationId xmlns:a16="http://schemas.microsoft.com/office/drawing/2014/main" id="{2C439C5A-B7C3-2D5E-0865-75485B98919C}"/>
              </a:ext>
            </a:extLst>
          </p:cNvPr>
          <p:cNvPicPr>
            <a:picLocks noChangeAspect="1" noChangeArrowheads="1"/>
          </p:cNvPicPr>
          <p:nvPr/>
        </p:nvPicPr>
        <p:blipFill>
          <a:blip r:embed="rId5" cstate="print"/>
          <a:srcRect l="22321" t="20968" r="34524"/>
          <a:stretch>
            <a:fillRect/>
          </a:stretch>
        </p:blipFill>
        <p:spPr bwMode="auto">
          <a:xfrm>
            <a:off x="7391400" y="115614"/>
            <a:ext cx="3200400" cy="27037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7111" name="TextBox 11">
            <a:extLst>
              <a:ext uri="{FF2B5EF4-FFF2-40B4-BE49-F238E27FC236}">
                <a16:creationId xmlns:a16="http://schemas.microsoft.com/office/drawing/2014/main" id="{A757DEB4-C078-0A85-09EB-48B3664DDC42}"/>
              </a:ext>
            </a:extLst>
          </p:cNvPr>
          <p:cNvSpPr txBox="1">
            <a:spLocks noChangeArrowheads="1"/>
          </p:cNvSpPr>
          <p:nvPr/>
        </p:nvSpPr>
        <p:spPr bwMode="auto">
          <a:xfrm>
            <a:off x="1447800" y="2838450"/>
            <a:ext cx="78565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Franklin Gothic Book" panose="020B05030201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Franklin Gothic Book" panose="020B05030201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Franklin Gothic Book" panose="020B05030201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Franklin Gothic Book" panose="020B05030201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Franklin Gothic Book" panose="020B0503020102020204" pitchFamily="34" charset="0"/>
              </a:defRPr>
            </a:lvl9pPr>
          </a:lstStyle>
          <a:p>
            <a:pPr algn="ctr" eaLnBrk="1" hangingPunct="1">
              <a:lnSpc>
                <a:spcPct val="100000"/>
              </a:lnSpc>
              <a:spcBef>
                <a:spcPct val="0"/>
              </a:spcBef>
              <a:buFontTx/>
              <a:buNone/>
            </a:pPr>
            <a:r>
              <a:rPr lang="en-US" altLang="en-US" sz="2400" b="1">
                <a:latin typeface="Times New Roman" panose="02020603050405020304" pitchFamily="18" charset="0"/>
                <a:cs typeface="Times New Roman" panose="02020603050405020304" pitchFamily="18" charset="0"/>
              </a:rPr>
              <a:t>MANAGEMENT OF FOOD LODGEMENT </a:t>
            </a:r>
          </a:p>
          <a:p>
            <a:pPr algn="ctr" eaLnBrk="1" hangingPunct="1">
              <a:lnSpc>
                <a:spcPct val="100000"/>
              </a:lnSpc>
              <a:spcBef>
                <a:spcPct val="0"/>
              </a:spcBef>
              <a:buFontTx/>
              <a:buNone/>
            </a:pPr>
            <a:r>
              <a:rPr lang="en-US" altLang="en-US" sz="2400" b="1">
                <a:latin typeface="Times New Roman" panose="02020603050405020304" pitchFamily="18" charset="0"/>
                <a:cs typeface="Times New Roman" panose="02020603050405020304" pitchFamily="18" charset="0"/>
              </a:rPr>
              <a:t>DUE TO AMALGAM  RESTORATIONS</a:t>
            </a:r>
          </a:p>
          <a:p>
            <a:pPr algn="ctr" eaLnBrk="1" hangingPunct="1">
              <a:lnSpc>
                <a:spcPct val="100000"/>
              </a:lnSpc>
              <a:spcBef>
                <a:spcPct val="0"/>
              </a:spcBef>
              <a:buFontTx/>
              <a:buNone/>
            </a:pPr>
            <a:r>
              <a:rPr lang="en-US" altLang="en-US" sz="2400" b="1">
                <a:latin typeface="Times New Roman" panose="02020603050405020304" pitchFamily="18" charset="0"/>
                <a:cs typeface="Times New Roman" panose="02020603050405020304" pitchFamily="18" charset="0"/>
              </a:rPr>
              <a:t>( NON-CALCIFIED CANALS= R.C.T + CROWNS )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4A0FBC6-1888-60E0-34D7-3208D92D6270}"/>
              </a:ext>
            </a:extLst>
          </p:cNvPr>
          <p:cNvSpPr txBox="1"/>
          <p:nvPr/>
        </p:nvSpPr>
        <p:spPr>
          <a:xfrm>
            <a:off x="4003829" y="2006353"/>
            <a:ext cx="3558923" cy="707886"/>
          </a:xfrm>
          <a:prstGeom prst="rect">
            <a:avLst/>
          </a:prstGeom>
          <a:noFill/>
        </p:spPr>
        <p:txBody>
          <a:bodyPr wrap="none" rtlCol="0">
            <a:spAutoFit/>
          </a:bodyPr>
          <a:lstStyle/>
          <a:p>
            <a:r>
              <a:rPr lang="en-US" sz="4000" b="1" dirty="0"/>
              <a:t>Dental implants</a:t>
            </a:r>
          </a:p>
        </p:txBody>
      </p:sp>
    </p:spTree>
    <p:extLst>
      <p:ext uri="{BB962C8B-B14F-4D97-AF65-F5344CB8AC3E}">
        <p14:creationId xmlns:p14="http://schemas.microsoft.com/office/powerpoint/2010/main" val="1614084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D:\CLINIC\ppt update\clinic patients\aruna ashok\20210414_131539.jpg">
            <a:extLst>
              <a:ext uri="{FF2B5EF4-FFF2-40B4-BE49-F238E27FC236}">
                <a16:creationId xmlns:a16="http://schemas.microsoft.com/office/drawing/2014/main" id="{FFDFE84D-D7E0-FA07-93DC-8D3B017BA8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143" t="24702" r="35715" b="33929"/>
          <a:stretch>
            <a:fillRect/>
          </a:stretch>
        </p:blipFill>
        <p:spPr bwMode="auto">
          <a:xfrm>
            <a:off x="1795464" y="1062038"/>
            <a:ext cx="3614737" cy="4652962"/>
          </a:xfrm>
          <a:prstGeom prst="rect">
            <a:avLst/>
          </a:prstGeom>
          <a:noFill/>
          <a:ln w="38100" cap="sq">
            <a:solidFill>
              <a:srgbClr val="000000"/>
            </a:solidFill>
            <a:miter lim="800000"/>
            <a:headEnd/>
            <a:tailEnd/>
          </a:ln>
          <a:effectLst>
            <a:outerShdw dist="38100" dir="2700000" algn="tl" rotWithShape="0">
              <a:srgbClr val="000000">
                <a:alpha val="42998"/>
              </a:srgbClr>
            </a:outerShdw>
          </a:effectLst>
          <a:extLst>
            <a:ext uri="{909E8E84-426E-40DD-AFC4-6F175D3DCCD1}">
              <a14:hiddenFill xmlns:a14="http://schemas.microsoft.com/office/drawing/2010/main">
                <a:solidFill>
                  <a:srgbClr val="FFFFFF"/>
                </a:solidFill>
              </a14:hiddenFill>
            </a:ext>
          </a:extLst>
        </p:spPr>
      </p:pic>
      <p:sp>
        <p:nvSpPr>
          <p:cNvPr id="61443" name="TextBox 2">
            <a:extLst>
              <a:ext uri="{FF2B5EF4-FFF2-40B4-BE49-F238E27FC236}">
                <a16:creationId xmlns:a16="http://schemas.microsoft.com/office/drawing/2014/main" id="{3603563F-8EDE-8357-5F4C-2CDD729DAF29}"/>
              </a:ext>
            </a:extLst>
          </p:cNvPr>
          <p:cNvSpPr txBox="1">
            <a:spLocks noChangeArrowheads="1"/>
          </p:cNvSpPr>
          <p:nvPr/>
        </p:nvSpPr>
        <p:spPr bwMode="auto">
          <a:xfrm>
            <a:off x="3657601" y="228601"/>
            <a:ext cx="42529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eaLnBrk="1" hangingPunct="1">
              <a:lnSpc>
                <a:spcPct val="100000"/>
              </a:lnSpc>
              <a:spcBef>
                <a:spcPct val="0"/>
              </a:spcBef>
              <a:buFontTx/>
              <a:buNone/>
            </a:pPr>
            <a:r>
              <a:rPr lang="en-IN" altLang="en-US" sz="2800" b="1">
                <a:latin typeface="Arial" panose="020B0604020202020204" pitchFamily="34" charset="0"/>
              </a:rPr>
              <a:t>INVISALIGN SCANNING</a:t>
            </a:r>
            <a:endParaRPr lang="en-US" altLang="en-US" sz="2800" b="1">
              <a:latin typeface="Arial" panose="020B0604020202020204" pitchFamily="34" charset="0"/>
            </a:endParaRPr>
          </a:p>
        </p:txBody>
      </p:sp>
      <p:grpSp>
        <p:nvGrpSpPr>
          <p:cNvPr id="61444" name="Group 8">
            <a:extLst>
              <a:ext uri="{FF2B5EF4-FFF2-40B4-BE49-F238E27FC236}">
                <a16:creationId xmlns:a16="http://schemas.microsoft.com/office/drawing/2014/main" id="{BD0E3A3B-1FB1-474B-AC6A-C73DC8EE35E4}"/>
              </a:ext>
            </a:extLst>
          </p:cNvPr>
          <p:cNvGrpSpPr>
            <a:grpSpLocks/>
          </p:cNvGrpSpPr>
          <p:nvPr/>
        </p:nvGrpSpPr>
        <p:grpSpPr bwMode="auto">
          <a:xfrm>
            <a:off x="6400800" y="990600"/>
            <a:ext cx="3810000" cy="4724400"/>
            <a:chOff x="5562600" y="914400"/>
            <a:chExt cx="3048000" cy="2673684"/>
          </a:xfrm>
        </p:grpSpPr>
        <p:pic>
          <p:nvPicPr>
            <p:cNvPr id="38916" name="Picture 4" descr="C:\Users\Admin\OneDrive\Desktop\20210414_131300.jpg">
              <a:extLst>
                <a:ext uri="{FF2B5EF4-FFF2-40B4-BE49-F238E27FC236}">
                  <a16:creationId xmlns:a16="http://schemas.microsoft.com/office/drawing/2014/main" id="{B1CDB2A7-E9D3-0028-101D-5BA92A0D9EA6}"/>
                </a:ext>
              </a:extLst>
            </p:cNvPr>
            <p:cNvPicPr>
              <a:picLocks noChangeAspect="1" noChangeArrowheads="1"/>
            </p:cNvPicPr>
            <p:nvPr/>
          </p:nvPicPr>
          <p:blipFill>
            <a:blip r:embed="rId3"/>
            <a:srcRect l="14688" t="15833" r="31875" b="833"/>
            <a:stretch>
              <a:fillRect/>
            </a:stretch>
          </p:blipFill>
          <p:spPr bwMode="auto">
            <a:xfrm rot="10800000">
              <a:off x="5562600" y="914400"/>
              <a:ext cx="3048000" cy="26736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720C3D44-D14F-3CEC-F73B-CEB7A10157A7}"/>
                </a:ext>
              </a:extLst>
            </p:cNvPr>
            <p:cNvSpPr/>
            <p:nvPr/>
          </p:nvSpPr>
          <p:spPr>
            <a:xfrm>
              <a:off x="6553200" y="1448059"/>
              <a:ext cx="1219200" cy="380928"/>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Box 1">
            <a:extLst>
              <a:ext uri="{FF2B5EF4-FFF2-40B4-BE49-F238E27FC236}">
                <a16:creationId xmlns:a16="http://schemas.microsoft.com/office/drawing/2014/main" id="{9C7B66D1-D6E5-CC10-BE51-DE00F818A184}"/>
              </a:ext>
            </a:extLst>
          </p:cNvPr>
          <p:cNvSpPr txBox="1">
            <a:spLocks noChangeArrowheads="1"/>
          </p:cNvSpPr>
          <p:nvPr/>
        </p:nvSpPr>
        <p:spPr bwMode="auto">
          <a:xfrm>
            <a:off x="3937001" y="403225"/>
            <a:ext cx="4075113" cy="3786188"/>
          </a:xfrm>
          <a:prstGeom prst="rect">
            <a:avLst/>
          </a:prstGeom>
          <a:noFill/>
          <a:ln>
            <a:no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defRPr/>
            </a:pPr>
            <a:r>
              <a:rPr lang="en-US" altLang="en-US" sz="6000" b="1" dirty="0">
                <a:solidFill>
                  <a:schemeClr val="accent4"/>
                </a:solidFill>
                <a:latin typeface="Arial" panose="020B0604020202020204" pitchFamily="34" charset="0"/>
              </a:rPr>
              <a:t>WHY TO </a:t>
            </a:r>
          </a:p>
          <a:p>
            <a:pPr algn="ctr">
              <a:spcBef>
                <a:spcPct val="0"/>
              </a:spcBef>
              <a:buNone/>
              <a:defRPr/>
            </a:pPr>
            <a:r>
              <a:rPr lang="en-US" altLang="en-US" sz="6000" b="1" dirty="0">
                <a:solidFill>
                  <a:schemeClr val="accent4"/>
                </a:solidFill>
                <a:latin typeface="Arial" panose="020B0604020202020204" pitchFamily="34" charset="0"/>
              </a:rPr>
              <a:t>REPLACE </a:t>
            </a:r>
          </a:p>
          <a:p>
            <a:pPr algn="ctr">
              <a:spcBef>
                <a:spcPct val="0"/>
              </a:spcBef>
              <a:buNone/>
              <a:defRPr/>
            </a:pPr>
            <a:r>
              <a:rPr lang="en-US" altLang="en-US" sz="6000" b="1" dirty="0">
                <a:solidFill>
                  <a:schemeClr val="accent4"/>
                </a:solidFill>
                <a:latin typeface="Arial" panose="020B0604020202020204" pitchFamily="34" charset="0"/>
              </a:rPr>
              <a:t>MISSING </a:t>
            </a:r>
          </a:p>
          <a:p>
            <a:pPr algn="ctr">
              <a:spcBef>
                <a:spcPct val="0"/>
              </a:spcBef>
              <a:buNone/>
              <a:defRPr/>
            </a:pPr>
            <a:r>
              <a:rPr lang="en-US" altLang="en-US" sz="6000" b="1" dirty="0">
                <a:solidFill>
                  <a:schemeClr val="accent4"/>
                </a:solidFill>
                <a:latin typeface="Arial" panose="020B0604020202020204" pitchFamily="34" charset="0"/>
              </a:rPr>
              <a:t>TEETH</a:t>
            </a:r>
          </a:p>
        </p:txBody>
      </p:sp>
      <p:sp>
        <p:nvSpPr>
          <p:cNvPr id="4101" name="TextBox 4">
            <a:extLst>
              <a:ext uri="{FF2B5EF4-FFF2-40B4-BE49-F238E27FC236}">
                <a16:creationId xmlns:a16="http://schemas.microsoft.com/office/drawing/2014/main" id="{F7989CCE-44BA-E1EF-9DB8-FA2008E2AF29}"/>
              </a:ext>
            </a:extLst>
          </p:cNvPr>
          <p:cNvSpPr txBox="1">
            <a:spLocks noChangeArrowheads="1"/>
          </p:cNvSpPr>
          <p:nvPr/>
        </p:nvSpPr>
        <p:spPr bwMode="auto">
          <a:xfrm>
            <a:off x="8916988" y="-304800"/>
            <a:ext cx="1370012" cy="2646363"/>
          </a:xfrm>
          <a:prstGeom prst="rect">
            <a:avLst/>
          </a:prstGeom>
          <a:noFill/>
          <a:ln>
            <a:no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defRPr/>
            </a:pPr>
            <a:r>
              <a:rPr lang="en-US" altLang="en-US" sz="16600">
                <a:solidFill>
                  <a:schemeClr val="accent6">
                    <a:lumMod val="20000"/>
                    <a:lumOff val="80000"/>
                  </a:schemeClr>
                </a:solidFill>
                <a:latin typeface="Arial" panose="020B0604020202020204" pitchFamily="34" charset="0"/>
              </a:rPr>
              <a:t>?</a:t>
            </a:r>
          </a:p>
        </p:txBody>
      </p:sp>
      <p:pic>
        <p:nvPicPr>
          <p:cNvPr id="6" name="Picture 6" descr="D:\Dr's Documents\ppt update\2024 ppt update\may 2024\MAY 2024\photos\missing tooth 2.jpg">
            <a:extLst>
              <a:ext uri="{FF2B5EF4-FFF2-40B4-BE49-F238E27FC236}">
                <a16:creationId xmlns:a16="http://schemas.microsoft.com/office/drawing/2014/main" id="{A801AF56-A2DB-BAAE-2913-9B7EB2F42818}"/>
              </a:ext>
            </a:extLst>
          </p:cNvPr>
          <p:cNvPicPr>
            <a:picLocks noChangeAspect="1" noChangeArrowheads="1"/>
          </p:cNvPicPr>
          <p:nvPr/>
        </p:nvPicPr>
        <p:blipFill>
          <a:blip r:embed="rId2"/>
          <a:srcRect l="8823" t="5016" r="2533"/>
          <a:stretch>
            <a:fillRect/>
          </a:stretch>
        </p:blipFill>
        <p:spPr bwMode="auto">
          <a:xfrm>
            <a:off x="1902598" y="4283325"/>
            <a:ext cx="2362200" cy="2287030"/>
          </a:xfrm>
          <a:prstGeom prst="roundRect">
            <a:avLst>
              <a:gd name="adj" fmla="val 16667"/>
            </a:avLst>
          </a:prstGeom>
          <a:ln>
            <a:noFill/>
          </a:ln>
          <a:effectLst>
            <a:glow rad="228600">
              <a:schemeClr val="accent4">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103" name="TextBox 4">
            <a:extLst>
              <a:ext uri="{FF2B5EF4-FFF2-40B4-BE49-F238E27FC236}">
                <a16:creationId xmlns:a16="http://schemas.microsoft.com/office/drawing/2014/main" id="{4FC836D0-D945-21FE-4517-47657FC9E8A8}"/>
              </a:ext>
            </a:extLst>
          </p:cNvPr>
          <p:cNvSpPr txBox="1">
            <a:spLocks noChangeArrowheads="1"/>
          </p:cNvSpPr>
          <p:nvPr/>
        </p:nvSpPr>
        <p:spPr bwMode="auto">
          <a:xfrm>
            <a:off x="2349501" y="166688"/>
            <a:ext cx="1370013" cy="2646362"/>
          </a:xfrm>
          <a:prstGeom prst="rect">
            <a:avLst/>
          </a:prstGeom>
          <a:noFill/>
          <a:ln>
            <a:noFill/>
          </a:ln>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defRPr/>
            </a:pPr>
            <a:r>
              <a:rPr lang="en-US" altLang="en-US" sz="16600" dirty="0">
                <a:solidFill>
                  <a:schemeClr val="accent6">
                    <a:lumMod val="20000"/>
                    <a:lumOff val="80000"/>
                  </a:schemeClr>
                </a:solidFill>
                <a:latin typeface="Arial" panose="020B0604020202020204" pitchFamily="34" charset="0"/>
              </a:rPr>
              <a:t>?</a:t>
            </a:r>
          </a:p>
        </p:txBody>
      </p:sp>
      <p:pic>
        <p:nvPicPr>
          <p:cNvPr id="2" name="Picture 5" descr="D:\Dr's Documents\ppt update\2024 ppt update\may 2024\MAY 2024\photos\bone loss.jpg">
            <a:extLst>
              <a:ext uri="{FF2B5EF4-FFF2-40B4-BE49-F238E27FC236}">
                <a16:creationId xmlns:a16="http://schemas.microsoft.com/office/drawing/2014/main" id="{524AB79C-B6A6-B8A1-5BDE-D1384270685C}"/>
              </a:ext>
            </a:extLst>
          </p:cNvPr>
          <p:cNvPicPr>
            <a:picLocks noChangeAspect="1" noChangeArrowheads="1"/>
          </p:cNvPicPr>
          <p:nvPr/>
        </p:nvPicPr>
        <p:blipFill>
          <a:blip r:embed="rId3"/>
          <a:srcRect l="16852" t="13953" r="1698" b="21045"/>
          <a:stretch>
            <a:fillRect/>
          </a:stretch>
        </p:blipFill>
        <p:spPr bwMode="auto">
          <a:xfrm>
            <a:off x="7750046" y="4189413"/>
            <a:ext cx="2403806" cy="2316860"/>
          </a:xfrm>
          <a:prstGeom prst="roundRect">
            <a:avLst>
              <a:gd name="adj" fmla="val 16667"/>
            </a:avLst>
          </a:prstGeom>
          <a:ln>
            <a:noFill/>
          </a:ln>
          <a:effectLst>
            <a:glow rad="228600">
              <a:schemeClr val="accent4">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C:\Users\Admin\IMG-20190111-WA0008.jpg">
            <a:extLst>
              <a:ext uri="{FF2B5EF4-FFF2-40B4-BE49-F238E27FC236}">
                <a16:creationId xmlns:a16="http://schemas.microsoft.com/office/drawing/2014/main" id="{782BEA9B-48DF-4020-24F5-0FF557187B28}"/>
              </a:ext>
            </a:extLst>
          </p:cNvPr>
          <p:cNvPicPr>
            <a:picLocks noChangeAspect="1" noChangeArrowheads="1"/>
          </p:cNvPicPr>
          <p:nvPr/>
        </p:nvPicPr>
        <p:blipFill>
          <a:blip r:embed="rId2"/>
          <a:srcRect l="12500" t="21875" r="14375" b="9375"/>
          <a:stretch>
            <a:fillRect/>
          </a:stretch>
        </p:blipFill>
        <p:spPr bwMode="auto">
          <a:xfrm>
            <a:off x="1871663" y="3733800"/>
            <a:ext cx="5268912" cy="2971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descr="C:\Users\Admin\IMG-20211129-WA0001.jpg">
            <a:extLst>
              <a:ext uri="{FF2B5EF4-FFF2-40B4-BE49-F238E27FC236}">
                <a16:creationId xmlns:a16="http://schemas.microsoft.com/office/drawing/2014/main" id="{286C367B-691A-8B1C-137B-79813CE92134}"/>
              </a:ext>
            </a:extLst>
          </p:cNvPr>
          <p:cNvPicPr>
            <a:picLocks noChangeAspect="1" noChangeArrowheads="1"/>
          </p:cNvPicPr>
          <p:nvPr/>
        </p:nvPicPr>
        <p:blipFill>
          <a:blip r:embed="rId3"/>
          <a:srcRect l="21690" t="44086" r="18000" b="19953"/>
          <a:stretch>
            <a:fillRect/>
          </a:stretch>
        </p:blipFill>
        <p:spPr bwMode="auto">
          <a:xfrm>
            <a:off x="4953001" y="228600"/>
            <a:ext cx="5516563" cy="2971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TextBox 2">
            <a:extLst>
              <a:ext uri="{FF2B5EF4-FFF2-40B4-BE49-F238E27FC236}">
                <a16:creationId xmlns:a16="http://schemas.microsoft.com/office/drawing/2014/main" id="{DB1653F1-CA1B-DF1A-E153-E0D9688070B5}"/>
              </a:ext>
            </a:extLst>
          </p:cNvPr>
          <p:cNvSpPr txBox="1"/>
          <p:nvPr/>
        </p:nvSpPr>
        <p:spPr>
          <a:xfrm>
            <a:off x="2235418" y="990601"/>
            <a:ext cx="1891864" cy="2554545"/>
          </a:xfrm>
          <a:prstGeom prst="rect">
            <a:avLst/>
          </a:prstGeom>
          <a:noFill/>
        </p:spPr>
        <p:txBody>
          <a:bodyPr wrap="none">
            <a:spAutoFit/>
          </a:bodyPr>
          <a:lstStyle/>
          <a:p>
            <a:pPr algn="ctr">
              <a:defRPr/>
            </a:pPr>
            <a:r>
              <a:rPr lang="en-IN" sz="4000" b="1" dirty="0">
                <a:solidFill>
                  <a:schemeClr val="accent5">
                    <a:lumMod val="40000"/>
                    <a:lumOff val="60000"/>
                  </a:schemeClr>
                </a:solidFill>
              </a:rPr>
              <a:t>O.P.G</a:t>
            </a:r>
          </a:p>
          <a:p>
            <a:pPr algn="ctr">
              <a:defRPr/>
            </a:pPr>
            <a:r>
              <a:rPr lang="en-IN" sz="4000" b="1" dirty="0">
                <a:solidFill>
                  <a:schemeClr val="accent5">
                    <a:lumMod val="40000"/>
                    <a:lumOff val="60000"/>
                  </a:schemeClr>
                </a:solidFill>
              </a:rPr>
              <a:t>( FULL </a:t>
            </a:r>
          </a:p>
          <a:p>
            <a:pPr algn="ctr">
              <a:defRPr/>
            </a:pPr>
            <a:r>
              <a:rPr lang="en-IN" sz="4000" b="1" dirty="0">
                <a:solidFill>
                  <a:schemeClr val="accent5">
                    <a:lumMod val="40000"/>
                    <a:lumOff val="60000"/>
                  </a:schemeClr>
                </a:solidFill>
              </a:rPr>
              <a:t>MOUTH</a:t>
            </a:r>
          </a:p>
          <a:p>
            <a:pPr algn="ctr">
              <a:defRPr/>
            </a:pPr>
            <a:r>
              <a:rPr lang="en-IN" sz="4000" b="1" dirty="0">
                <a:solidFill>
                  <a:schemeClr val="accent5">
                    <a:lumMod val="40000"/>
                    <a:lumOff val="60000"/>
                  </a:schemeClr>
                </a:solidFill>
              </a:rPr>
              <a:t> SCAN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6">
            <a:extLst>
              <a:ext uri="{FF2B5EF4-FFF2-40B4-BE49-F238E27FC236}">
                <a16:creationId xmlns:a16="http://schemas.microsoft.com/office/drawing/2014/main" id="{711B7702-306A-1EDB-EB96-91F9C611843A}"/>
              </a:ext>
            </a:extLst>
          </p:cNvPr>
          <p:cNvPicPr>
            <a:picLocks noChangeAspect="1" noChangeArrowheads="1"/>
          </p:cNvPicPr>
          <p:nvPr/>
        </p:nvPicPr>
        <p:blipFill rotWithShape="1">
          <a:blip r:embed="rId2" cstate="print"/>
          <a:srcRect l="29580" t="28371" r="47085" b="24963"/>
          <a:stretch>
            <a:fillRect/>
          </a:stretch>
        </p:blipFill>
        <p:spPr bwMode="auto">
          <a:xfrm>
            <a:off x="1828800" y="3314700"/>
            <a:ext cx="2057400" cy="30861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124" name="Picture 2">
            <a:extLst>
              <a:ext uri="{FF2B5EF4-FFF2-40B4-BE49-F238E27FC236}">
                <a16:creationId xmlns:a16="http://schemas.microsoft.com/office/drawing/2014/main" id="{89498C21-7801-44A3-4507-2E116EDE55E7}"/>
              </a:ext>
            </a:extLst>
          </p:cNvPr>
          <p:cNvPicPr>
            <a:picLocks noChangeAspect="1" noChangeArrowheads="1"/>
          </p:cNvPicPr>
          <p:nvPr/>
        </p:nvPicPr>
        <p:blipFill>
          <a:blip r:embed="rId3"/>
          <a:srcRect l="39999" t="24814" r="35834" b="24815"/>
          <a:stretch>
            <a:fillRect/>
          </a:stretch>
        </p:blipFill>
        <p:spPr bwMode="auto">
          <a:xfrm>
            <a:off x="4474029" y="3314700"/>
            <a:ext cx="2424795" cy="30861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125" name="Picture 2">
            <a:extLst>
              <a:ext uri="{FF2B5EF4-FFF2-40B4-BE49-F238E27FC236}">
                <a16:creationId xmlns:a16="http://schemas.microsoft.com/office/drawing/2014/main" id="{74948B88-A1BA-2917-C7F5-7D962DB0DBDE}"/>
              </a:ext>
            </a:extLst>
          </p:cNvPr>
          <p:cNvPicPr>
            <a:picLocks noChangeAspect="1" noChangeArrowheads="1"/>
          </p:cNvPicPr>
          <p:nvPr/>
        </p:nvPicPr>
        <p:blipFill>
          <a:blip r:embed="rId4"/>
          <a:srcRect l="23334" t="63333" r="33704" b="6667"/>
          <a:stretch>
            <a:fillRect/>
          </a:stretch>
        </p:blipFill>
        <p:spPr bwMode="auto">
          <a:xfrm>
            <a:off x="4653633" y="350851"/>
            <a:ext cx="2275671" cy="23230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3">
            <a:extLst>
              <a:ext uri="{FF2B5EF4-FFF2-40B4-BE49-F238E27FC236}">
                <a16:creationId xmlns:a16="http://schemas.microsoft.com/office/drawing/2014/main" id="{8A9485BD-B5D0-969B-17AB-7B1A1F12CCB1}"/>
              </a:ext>
            </a:extLst>
          </p:cNvPr>
          <p:cNvPicPr>
            <a:picLocks noChangeAspect="1" noChangeArrowheads="1"/>
          </p:cNvPicPr>
          <p:nvPr/>
        </p:nvPicPr>
        <p:blipFill>
          <a:blip r:embed="rId5" cstate="print"/>
          <a:srcRect l="38260" t="39021" r="47261" b="30656"/>
          <a:stretch>
            <a:fillRect/>
          </a:stretch>
        </p:blipFill>
        <p:spPr bwMode="auto">
          <a:xfrm>
            <a:off x="7660640" y="3429001"/>
            <a:ext cx="2667000" cy="28863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a:extLst>
              <a:ext uri="{FF2B5EF4-FFF2-40B4-BE49-F238E27FC236}">
                <a16:creationId xmlns:a16="http://schemas.microsoft.com/office/drawing/2014/main" id="{F0FA6198-4E50-F428-0159-2DCF90B3A031}"/>
              </a:ext>
            </a:extLst>
          </p:cNvPr>
          <p:cNvPicPr>
            <a:picLocks noChangeAspect="1"/>
          </p:cNvPicPr>
          <p:nvPr/>
        </p:nvPicPr>
        <p:blipFill>
          <a:blip r:embed="rId6"/>
          <a:srcRect l="28333" t="22834" r="41322" b="30000"/>
          <a:stretch>
            <a:fillRect/>
          </a:stretch>
        </p:blipFill>
        <p:spPr>
          <a:xfrm>
            <a:off x="7997725" y="426646"/>
            <a:ext cx="1992830" cy="23230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319" name="TextBox 4">
            <a:extLst>
              <a:ext uri="{FF2B5EF4-FFF2-40B4-BE49-F238E27FC236}">
                <a16:creationId xmlns:a16="http://schemas.microsoft.com/office/drawing/2014/main" id="{65E1AAF3-6377-A30C-5332-84D34C389E7C}"/>
              </a:ext>
            </a:extLst>
          </p:cNvPr>
          <p:cNvSpPr txBox="1">
            <a:spLocks noChangeArrowheads="1"/>
          </p:cNvSpPr>
          <p:nvPr/>
        </p:nvSpPr>
        <p:spPr bwMode="auto">
          <a:xfrm>
            <a:off x="2301876" y="2830514"/>
            <a:ext cx="974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nSpc>
                <a:spcPct val="100000"/>
              </a:lnSpc>
              <a:spcBef>
                <a:spcPct val="0"/>
              </a:spcBef>
              <a:buFontTx/>
              <a:buNone/>
            </a:pPr>
            <a:r>
              <a:rPr lang="en-IN" altLang="en-US" sz="1800"/>
              <a:t>DECAY</a:t>
            </a:r>
          </a:p>
        </p:txBody>
      </p:sp>
      <p:sp>
        <p:nvSpPr>
          <p:cNvPr id="13320" name="TextBox 5">
            <a:extLst>
              <a:ext uri="{FF2B5EF4-FFF2-40B4-BE49-F238E27FC236}">
                <a16:creationId xmlns:a16="http://schemas.microsoft.com/office/drawing/2014/main" id="{83538E83-BB74-5C22-4795-FDB03A66A9D0}"/>
              </a:ext>
            </a:extLst>
          </p:cNvPr>
          <p:cNvSpPr txBox="1">
            <a:spLocks noChangeArrowheads="1"/>
          </p:cNvSpPr>
          <p:nvPr/>
        </p:nvSpPr>
        <p:spPr bwMode="auto">
          <a:xfrm>
            <a:off x="4738689" y="2754314"/>
            <a:ext cx="20462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nSpc>
                <a:spcPct val="100000"/>
              </a:lnSpc>
              <a:spcBef>
                <a:spcPct val="0"/>
              </a:spcBef>
              <a:buFontTx/>
              <a:buNone/>
            </a:pPr>
            <a:r>
              <a:rPr lang="en-IN" altLang="en-US" sz="1800"/>
              <a:t>SUPRA-ERUPTION</a:t>
            </a:r>
          </a:p>
        </p:txBody>
      </p:sp>
      <p:sp>
        <p:nvSpPr>
          <p:cNvPr id="13321" name="TextBox 6">
            <a:extLst>
              <a:ext uri="{FF2B5EF4-FFF2-40B4-BE49-F238E27FC236}">
                <a16:creationId xmlns:a16="http://schemas.microsoft.com/office/drawing/2014/main" id="{DE870BBA-54C0-8CAB-F22E-E006A1DEA655}"/>
              </a:ext>
            </a:extLst>
          </p:cNvPr>
          <p:cNvSpPr txBox="1">
            <a:spLocks noChangeArrowheads="1"/>
          </p:cNvSpPr>
          <p:nvPr/>
        </p:nvSpPr>
        <p:spPr bwMode="auto">
          <a:xfrm>
            <a:off x="4662489" y="6415088"/>
            <a:ext cx="20478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nSpc>
                <a:spcPct val="100000"/>
              </a:lnSpc>
              <a:spcBef>
                <a:spcPct val="0"/>
              </a:spcBef>
              <a:buFontTx/>
              <a:buNone/>
            </a:pPr>
            <a:r>
              <a:rPr lang="en-IN" altLang="en-US" sz="1800"/>
              <a:t>SUPRA-ERUPTION</a:t>
            </a:r>
          </a:p>
        </p:txBody>
      </p:sp>
      <p:sp>
        <p:nvSpPr>
          <p:cNvPr id="13322" name="TextBox 7">
            <a:extLst>
              <a:ext uri="{FF2B5EF4-FFF2-40B4-BE49-F238E27FC236}">
                <a16:creationId xmlns:a16="http://schemas.microsoft.com/office/drawing/2014/main" id="{479A2006-D9E5-B148-7B19-EBF97BC440C8}"/>
              </a:ext>
            </a:extLst>
          </p:cNvPr>
          <p:cNvSpPr txBox="1">
            <a:spLocks noChangeArrowheads="1"/>
          </p:cNvSpPr>
          <p:nvPr/>
        </p:nvSpPr>
        <p:spPr bwMode="auto">
          <a:xfrm>
            <a:off x="8153401" y="6400800"/>
            <a:ext cx="2047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nSpc>
                <a:spcPct val="100000"/>
              </a:lnSpc>
              <a:spcBef>
                <a:spcPct val="0"/>
              </a:spcBef>
              <a:buFontTx/>
              <a:buNone/>
            </a:pPr>
            <a:r>
              <a:rPr lang="en-IN" altLang="en-US" sz="1800"/>
              <a:t>SUPRA-ERUPTION</a:t>
            </a:r>
          </a:p>
        </p:txBody>
      </p:sp>
      <p:sp>
        <p:nvSpPr>
          <p:cNvPr id="13323" name="TextBox 8">
            <a:extLst>
              <a:ext uri="{FF2B5EF4-FFF2-40B4-BE49-F238E27FC236}">
                <a16:creationId xmlns:a16="http://schemas.microsoft.com/office/drawing/2014/main" id="{9661141C-88DE-CD9E-910F-AB0CADCA7FAF}"/>
              </a:ext>
            </a:extLst>
          </p:cNvPr>
          <p:cNvSpPr txBox="1">
            <a:spLocks noChangeArrowheads="1"/>
          </p:cNvSpPr>
          <p:nvPr/>
        </p:nvSpPr>
        <p:spPr bwMode="auto">
          <a:xfrm>
            <a:off x="8382001" y="2743200"/>
            <a:ext cx="1306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nSpc>
                <a:spcPct val="100000"/>
              </a:lnSpc>
              <a:spcBef>
                <a:spcPct val="0"/>
              </a:spcBef>
              <a:buFontTx/>
              <a:buNone/>
            </a:pPr>
            <a:r>
              <a:rPr lang="en-IN" altLang="en-US" sz="1800"/>
              <a:t>FRACTURE</a:t>
            </a:r>
          </a:p>
        </p:txBody>
      </p:sp>
      <p:sp>
        <p:nvSpPr>
          <p:cNvPr id="13324" name="TextBox 9">
            <a:extLst>
              <a:ext uri="{FF2B5EF4-FFF2-40B4-BE49-F238E27FC236}">
                <a16:creationId xmlns:a16="http://schemas.microsoft.com/office/drawing/2014/main" id="{B801B5BF-426F-1728-D96A-D82FC0CE0028}"/>
              </a:ext>
            </a:extLst>
          </p:cNvPr>
          <p:cNvSpPr txBox="1">
            <a:spLocks noChangeArrowheads="1"/>
          </p:cNvSpPr>
          <p:nvPr/>
        </p:nvSpPr>
        <p:spPr bwMode="auto">
          <a:xfrm>
            <a:off x="2203451" y="6415088"/>
            <a:ext cx="13065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nSpc>
                <a:spcPct val="100000"/>
              </a:lnSpc>
              <a:spcBef>
                <a:spcPct val="0"/>
              </a:spcBef>
              <a:buFontTx/>
              <a:buNone/>
            </a:pPr>
            <a:r>
              <a:rPr lang="en-IN" altLang="en-US" sz="1800"/>
              <a:t>FRACTURE</a:t>
            </a:r>
          </a:p>
        </p:txBody>
      </p:sp>
      <p:pic>
        <p:nvPicPr>
          <p:cNvPr id="11" name="Picture 3" descr="C:\Users\User\Downloads\SATISH CHANDRA\190897019.jfif">
            <a:extLst>
              <a:ext uri="{FF2B5EF4-FFF2-40B4-BE49-F238E27FC236}">
                <a16:creationId xmlns:a16="http://schemas.microsoft.com/office/drawing/2014/main" id="{0B595A41-C6FB-EAD3-4908-29A49DB16D98}"/>
              </a:ext>
            </a:extLst>
          </p:cNvPr>
          <p:cNvPicPr>
            <a:picLocks noChangeAspect="1" noChangeArrowheads="1"/>
          </p:cNvPicPr>
          <p:nvPr/>
        </p:nvPicPr>
        <p:blipFill>
          <a:blip r:embed="rId7"/>
          <a:srcRect/>
          <a:stretch>
            <a:fillRect/>
          </a:stretch>
        </p:blipFill>
        <p:spPr bwMode="auto">
          <a:xfrm>
            <a:off x="1731658" y="458514"/>
            <a:ext cx="2250198" cy="23064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rved Left Arrow 5">
            <a:extLst>
              <a:ext uri="{FF2B5EF4-FFF2-40B4-BE49-F238E27FC236}">
                <a16:creationId xmlns:a16="http://schemas.microsoft.com/office/drawing/2014/main" id="{D1EF28FC-E2C0-69CB-FD75-E2A098146E79}"/>
              </a:ext>
            </a:extLst>
          </p:cNvPr>
          <p:cNvSpPr/>
          <p:nvPr/>
        </p:nvSpPr>
        <p:spPr>
          <a:xfrm rot="21407607">
            <a:off x="3951288" y="784225"/>
            <a:ext cx="4991100" cy="5181600"/>
          </a:xfrm>
          <a:prstGeom prst="curvedLeftArrow">
            <a:avLst>
              <a:gd name="adj1" fmla="val 5573"/>
              <a:gd name="adj2" fmla="val 18677"/>
              <a:gd name="adj3" fmla="val 1020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3" name="Picture 2">
            <a:extLst>
              <a:ext uri="{FF2B5EF4-FFF2-40B4-BE49-F238E27FC236}">
                <a16:creationId xmlns:a16="http://schemas.microsoft.com/office/drawing/2014/main" id="{E1D28D43-29BC-A695-F010-6E1EAE0A51D9}"/>
              </a:ext>
            </a:extLst>
          </p:cNvPr>
          <p:cNvPicPr>
            <a:picLocks noChangeAspect="1"/>
          </p:cNvPicPr>
          <p:nvPr/>
        </p:nvPicPr>
        <p:blipFill>
          <a:blip r:embed="rId2"/>
          <a:srcRect l="23333" t="53333" r="32223" b="13333"/>
          <a:stretch>
            <a:fillRect/>
          </a:stretch>
        </p:blipFill>
        <p:spPr>
          <a:xfrm>
            <a:off x="1828802" y="4093537"/>
            <a:ext cx="2198151" cy="21981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CAE52BF3-D4B1-DCB3-F2F7-A1EAA64E4349}"/>
              </a:ext>
            </a:extLst>
          </p:cNvPr>
          <p:cNvPicPr>
            <a:picLocks noChangeAspect="1"/>
          </p:cNvPicPr>
          <p:nvPr/>
        </p:nvPicPr>
        <p:blipFill>
          <a:blip r:embed="rId3"/>
          <a:srcRect l="28333" t="8888" r="35834" b="30000"/>
          <a:stretch>
            <a:fillRect/>
          </a:stretch>
        </p:blipFill>
        <p:spPr>
          <a:xfrm>
            <a:off x="1865644" y="228601"/>
            <a:ext cx="2161309" cy="27644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79396086-F280-F2BA-8B9D-7526F3D17AA0}"/>
              </a:ext>
            </a:extLst>
          </p:cNvPr>
          <p:cNvPicPr>
            <a:picLocks noChangeAspect="1"/>
          </p:cNvPicPr>
          <p:nvPr/>
        </p:nvPicPr>
        <p:blipFill>
          <a:blip r:embed="rId4"/>
          <a:srcRect l="11399" t="20397" r="63602" b="58468"/>
          <a:stretch>
            <a:fillRect/>
          </a:stretch>
        </p:blipFill>
        <p:spPr>
          <a:xfrm>
            <a:off x="6253960" y="402515"/>
            <a:ext cx="4414040" cy="21009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a:extLst>
              <a:ext uri="{FF2B5EF4-FFF2-40B4-BE49-F238E27FC236}">
                <a16:creationId xmlns:a16="http://schemas.microsoft.com/office/drawing/2014/main" id="{83DAB65A-4197-4A98-31F4-A58520C0D0E7}"/>
              </a:ext>
            </a:extLst>
          </p:cNvPr>
          <p:cNvPicPr>
            <a:picLocks noChangeAspect="1"/>
          </p:cNvPicPr>
          <p:nvPr/>
        </p:nvPicPr>
        <p:blipFill>
          <a:blip r:embed="rId5"/>
          <a:srcRect l="24343" t="31900" r="26317" b="32223"/>
          <a:stretch>
            <a:fillRect/>
          </a:stretch>
        </p:blipFill>
        <p:spPr>
          <a:xfrm>
            <a:off x="8610600" y="3962400"/>
            <a:ext cx="1905002" cy="24604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391" name="TextBox 1">
            <a:extLst>
              <a:ext uri="{FF2B5EF4-FFF2-40B4-BE49-F238E27FC236}">
                <a16:creationId xmlns:a16="http://schemas.microsoft.com/office/drawing/2014/main" id="{9488B996-EFFA-1580-DA50-105B814B6215}"/>
              </a:ext>
            </a:extLst>
          </p:cNvPr>
          <p:cNvSpPr txBox="1">
            <a:spLocks noChangeArrowheads="1"/>
          </p:cNvSpPr>
          <p:nvPr/>
        </p:nvSpPr>
        <p:spPr bwMode="auto">
          <a:xfrm>
            <a:off x="3905251" y="3127375"/>
            <a:ext cx="44878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nSpc>
                <a:spcPct val="100000"/>
              </a:lnSpc>
              <a:spcBef>
                <a:spcPct val="0"/>
              </a:spcBef>
              <a:buFontTx/>
              <a:buNone/>
            </a:pPr>
            <a:r>
              <a:rPr lang="en-IN" altLang="en-US" sz="2400"/>
              <a:t>FRACTURE OF ADJACENT </a:t>
            </a:r>
          </a:p>
          <a:p>
            <a:pPr>
              <a:lnSpc>
                <a:spcPct val="100000"/>
              </a:lnSpc>
              <a:spcBef>
                <a:spcPct val="0"/>
              </a:spcBef>
              <a:buFontTx/>
              <a:buNone/>
            </a:pPr>
            <a:r>
              <a:rPr lang="en-IN" altLang="en-US" sz="2400"/>
              <a:t>TOOTH DUE TO BITING FORCE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descr="C:\Users\Admin\Downloads\dental-implants-process-infografic.jpg">
            <a:extLst>
              <a:ext uri="{FF2B5EF4-FFF2-40B4-BE49-F238E27FC236}">
                <a16:creationId xmlns:a16="http://schemas.microsoft.com/office/drawing/2014/main" id="{CCCF8A85-E8AD-67CE-92FF-57B03792EC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220" t="53999" r="10957" b="14000"/>
          <a:stretch>
            <a:fillRect/>
          </a:stretch>
        </p:blipFill>
        <p:spPr bwMode="auto">
          <a:xfrm>
            <a:off x="1524001" y="4114800"/>
            <a:ext cx="91725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1700AA5-FA15-274B-6C64-4A8C7F3BCDA9}"/>
              </a:ext>
            </a:extLst>
          </p:cNvPr>
          <p:cNvSpPr txBox="1"/>
          <p:nvPr/>
        </p:nvSpPr>
        <p:spPr>
          <a:xfrm>
            <a:off x="1905000" y="1017876"/>
            <a:ext cx="7924800" cy="1938992"/>
          </a:xfrm>
          <a:prstGeom prst="rect">
            <a:avLst/>
          </a:prstGeom>
          <a:noFill/>
        </p:spPr>
        <p:txBody>
          <a:bodyPr>
            <a:spAutoFit/>
          </a:bodyPr>
          <a:lstStyle/>
          <a:p>
            <a:pPr algn="ctr">
              <a:defRPr/>
            </a:pPr>
            <a:r>
              <a:rPr lang="en-IN" sz="6000" b="1" dirty="0">
                <a:ln w="1905"/>
                <a:solidFill>
                  <a:schemeClr val="accent5">
                    <a:lumMod val="40000"/>
                    <a:lumOff val="60000"/>
                  </a:schemeClr>
                </a:solidFill>
                <a:effectLst>
                  <a:glow rad="63500">
                    <a:schemeClr val="accent6">
                      <a:satMod val="175000"/>
                      <a:alpha val="40000"/>
                    </a:schemeClr>
                  </a:glow>
                  <a:innerShdw blurRad="69850" dist="43180" dir="5400000">
                    <a:srgbClr val="000000">
                      <a:alpha val="65000"/>
                    </a:srgbClr>
                  </a:innerShdw>
                </a:effectLst>
                <a:latin typeface="Arial Rounded MT Bold" pitchFamily="34" charset="0"/>
                <a:cs typeface="Arial" charset="0"/>
              </a:rPr>
              <a:t>STEPS    IN </a:t>
            </a:r>
          </a:p>
          <a:p>
            <a:pPr algn="ctr">
              <a:defRPr/>
            </a:pPr>
            <a:r>
              <a:rPr lang="en-IN" sz="6000" b="1" dirty="0">
                <a:ln w="1905"/>
                <a:solidFill>
                  <a:schemeClr val="accent5">
                    <a:lumMod val="40000"/>
                    <a:lumOff val="60000"/>
                  </a:schemeClr>
                </a:solidFill>
                <a:effectLst>
                  <a:glow rad="63500">
                    <a:schemeClr val="accent6">
                      <a:satMod val="175000"/>
                      <a:alpha val="40000"/>
                    </a:schemeClr>
                  </a:glow>
                  <a:innerShdw blurRad="69850" dist="43180" dir="5400000">
                    <a:srgbClr val="000000">
                      <a:alpha val="65000"/>
                    </a:srgbClr>
                  </a:innerShdw>
                </a:effectLst>
                <a:latin typeface="Arial Rounded MT Bold" pitchFamily="34" charset="0"/>
                <a:cs typeface="Arial" charset="0"/>
              </a:rPr>
              <a:t>DENTAL IMPLANTS</a:t>
            </a:r>
            <a:endParaRPr lang="en-US" sz="6000" b="1" dirty="0">
              <a:ln w="1905"/>
              <a:solidFill>
                <a:schemeClr val="accent5">
                  <a:lumMod val="40000"/>
                  <a:lumOff val="60000"/>
                </a:schemeClr>
              </a:solidFill>
              <a:effectLst>
                <a:glow rad="63500">
                  <a:schemeClr val="accent6">
                    <a:satMod val="175000"/>
                    <a:alpha val="40000"/>
                  </a:schemeClr>
                </a:glow>
                <a:innerShdw blurRad="69850" dist="43180" dir="5400000">
                  <a:srgbClr val="000000">
                    <a:alpha val="65000"/>
                  </a:srgbClr>
                </a:innerShdw>
              </a:effectLst>
              <a:latin typeface="Arial Rounded MT Bold" pitchFamily="34" charset="0"/>
              <a:cs typeface="Arial" charset="0"/>
            </a:endParaRPr>
          </a:p>
        </p:txBody>
      </p:sp>
      <p:sp>
        <p:nvSpPr>
          <p:cNvPr id="31748" name="TextBox 4">
            <a:extLst>
              <a:ext uri="{FF2B5EF4-FFF2-40B4-BE49-F238E27FC236}">
                <a16:creationId xmlns:a16="http://schemas.microsoft.com/office/drawing/2014/main" id="{D674EAC8-5AF9-8073-7179-E34CEB430C01}"/>
              </a:ext>
            </a:extLst>
          </p:cNvPr>
          <p:cNvSpPr txBox="1">
            <a:spLocks noChangeArrowheads="1"/>
          </p:cNvSpPr>
          <p:nvPr/>
        </p:nvSpPr>
        <p:spPr bwMode="auto">
          <a:xfrm>
            <a:off x="1676400" y="3429000"/>
            <a:ext cx="9247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IN" altLang="en-US" sz="1800" b="1">
                <a:latin typeface="Arial" panose="020B0604020202020204" pitchFamily="34" charset="0"/>
              </a:rPr>
              <a:t>IMPLANT                   ( 3-6 MONTHS)                    CONNECTOR                     CROWN</a:t>
            </a:r>
            <a:endParaRPr lang="en-US" altLang="en-US" sz="1800" b="1">
              <a:latin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C:\Users\Admin\OneDrive\Desktop\ppt on 09-04-2021\original.png">
            <a:extLst>
              <a:ext uri="{FF2B5EF4-FFF2-40B4-BE49-F238E27FC236}">
                <a16:creationId xmlns:a16="http://schemas.microsoft.com/office/drawing/2014/main" id="{4A50D56F-4DC7-B3AD-A566-2CBF3390A203}"/>
              </a:ext>
            </a:extLst>
          </p:cNvPr>
          <p:cNvPicPr>
            <a:picLocks noChangeAspect="1" noChangeArrowheads="1"/>
          </p:cNvPicPr>
          <p:nvPr/>
        </p:nvPicPr>
        <p:blipFill>
          <a:blip r:embed="rId2" cstate="print"/>
          <a:srcRect l="6800" t="10400"/>
          <a:stretch>
            <a:fillRect/>
          </a:stretch>
        </p:blipFill>
        <p:spPr bwMode="auto">
          <a:xfrm>
            <a:off x="2209801" y="1600200"/>
            <a:ext cx="4280127" cy="41148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2771" name="TextBox 4">
            <a:extLst>
              <a:ext uri="{FF2B5EF4-FFF2-40B4-BE49-F238E27FC236}">
                <a16:creationId xmlns:a16="http://schemas.microsoft.com/office/drawing/2014/main" id="{2B931745-D778-A042-E227-7742F8BDD81E}"/>
              </a:ext>
            </a:extLst>
          </p:cNvPr>
          <p:cNvSpPr txBox="1">
            <a:spLocks noChangeArrowheads="1"/>
          </p:cNvSpPr>
          <p:nvPr/>
        </p:nvSpPr>
        <p:spPr bwMode="auto">
          <a:xfrm>
            <a:off x="2874964" y="557214"/>
            <a:ext cx="6943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IN" altLang="en-US" sz="4000" b="1">
                <a:latin typeface="Arial" panose="020B0604020202020204" pitchFamily="34" charset="0"/>
              </a:rPr>
              <a:t>I.C.C IN DENTAL IMPLANTS</a:t>
            </a:r>
            <a:endParaRPr lang="en-US" altLang="en-US" sz="4000" b="1">
              <a:latin typeface="Arial" panose="020B0604020202020204" pitchFamily="34" charset="0"/>
            </a:endParaRPr>
          </a:p>
        </p:txBody>
      </p:sp>
      <p:cxnSp>
        <p:nvCxnSpPr>
          <p:cNvPr id="7" name="Straight Arrow Connector 6">
            <a:extLst>
              <a:ext uri="{FF2B5EF4-FFF2-40B4-BE49-F238E27FC236}">
                <a16:creationId xmlns:a16="http://schemas.microsoft.com/office/drawing/2014/main" id="{2683DF81-F61A-2E25-A9D4-7C8E2727D6ED}"/>
              </a:ext>
            </a:extLst>
          </p:cNvPr>
          <p:cNvCxnSpPr/>
          <p:nvPr/>
        </p:nvCxnSpPr>
        <p:spPr>
          <a:xfrm>
            <a:off x="4648200" y="4800600"/>
            <a:ext cx="3048000" cy="15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8" name="Straight Arrow Connector 7">
            <a:extLst>
              <a:ext uri="{FF2B5EF4-FFF2-40B4-BE49-F238E27FC236}">
                <a16:creationId xmlns:a16="http://schemas.microsoft.com/office/drawing/2014/main" id="{929FCF63-ECB8-A61C-24C6-A8B055EF99EF}"/>
              </a:ext>
            </a:extLst>
          </p:cNvPr>
          <p:cNvCxnSpPr/>
          <p:nvPr/>
        </p:nvCxnSpPr>
        <p:spPr>
          <a:xfrm>
            <a:off x="4419600" y="3581400"/>
            <a:ext cx="3048000" cy="15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9" name="Straight Arrow Connector 8">
            <a:extLst>
              <a:ext uri="{FF2B5EF4-FFF2-40B4-BE49-F238E27FC236}">
                <a16:creationId xmlns:a16="http://schemas.microsoft.com/office/drawing/2014/main" id="{B6925267-6B0D-D9B8-3994-FEB65BFE0B14}"/>
              </a:ext>
            </a:extLst>
          </p:cNvPr>
          <p:cNvCxnSpPr/>
          <p:nvPr/>
        </p:nvCxnSpPr>
        <p:spPr>
          <a:xfrm>
            <a:off x="4419600" y="2362200"/>
            <a:ext cx="3048000" cy="15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32775" name="TextBox 9">
            <a:extLst>
              <a:ext uri="{FF2B5EF4-FFF2-40B4-BE49-F238E27FC236}">
                <a16:creationId xmlns:a16="http://schemas.microsoft.com/office/drawing/2014/main" id="{52D9F277-71E2-2ACE-753E-4C83ECE2F666}"/>
              </a:ext>
            </a:extLst>
          </p:cNvPr>
          <p:cNvSpPr txBox="1">
            <a:spLocks noChangeArrowheads="1"/>
          </p:cNvSpPr>
          <p:nvPr/>
        </p:nvSpPr>
        <p:spPr bwMode="auto">
          <a:xfrm>
            <a:off x="7524751" y="2128838"/>
            <a:ext cx="15779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IN" altLang="en-US" sz="3600" b="1">
                <a:latin typeface="Arial" panose="020B0604020202020204" pitchFamily="34" charset="0"/>
              </a:rPr>
              <a:t>C</a:t>
            </a:r>
            <a:r>
              <a:rPr lang="en-IN" altLang="en-US" sz="2400">
                <a:latin typeface="Arial" panose="020B0604020202020204" pitchFamily="34" charset="0"/>
              </a:rPr>
              <a:t>ROWN </a:t>
            </a:r>
            <a:endParaRPr lang="en-US" altLang="en-US" sz="2400">
              <a:latin typeface="Arial" panose="020B0604020202020204" pitchFamily="34" charset="0"/>
            </a:endParaRPr>
          </a:p>
        </p:txBody>
      </p:sp>
      <p:sp>
        <p:nvSpPr>
          <p:cNvPr id="32776" name="TextBox 10">
            <a:extLst>
              <a:ext uri="{FF2B5EF4-FFF2-40B4-BE49-F238E27FC236}">
                <a16:creationId xmlns:a16="http://schemas.microsoft.com/office/drawing/2014/main" id="{A60DE2B5-FCDD-6BA2-A87B-F017AFDFF343}"/>
              </a:ext>
            </a:extLst>
          </p:cNvPr>
          <p:cNvSpPr txBox="1">
            <a:spLocks noChangeArrowheads="1"/>
          </p:cNvSpPr>
          <p:nvPr/>
        </p:nvSpPr>
        <p:spPr bwMode="auto">
          <a:xfrm>
            <a:off x="7543800" y="3276601"/>
            <a:ext cx="22748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IN" altLang="en-US" sz="3600" b="1">
                <a:latin typeface="Arial" panose="020B0604020202020204" pitchFamily="34" charset="0"/>
              </a:rPr>
              <a:t>C</a:t>
            </a:r>
            <a:r>
              <a:rPr lang="en-IN" altLang="en-US" sz="2400">
                <a:latin typeface="Arial" panose="020B0604020202020204" pitchFamily="34" charset="0"/>
              </a:rPr>
              <a:t>ONNECTOR</a:t>
            </a:r>
            <a:endParaRPr lang="en-US" altLang="en-US" sz="2400">
              <a:latin typeface="Arial" panose="020B0604020202020204" pitchFamily="34" charset="0"/>
            </a:endParaRPr>
          </a:p>
        </p:txBody>
      </p:sp>
      <p:sp>
        <p:nvSpPr>
          <p:cNvPr id="32777" name="TextBox 11">
            <a:extLst>
              <a:ext uri="{FF2B5EF4-FFF2-40B4-BE49-F238E27FC236}">
                <a16:creationId xmlns:a16="http://schemas.microsoft.com/office/drawing/2014/main" id="{3097AB0F-715C-C598-1B1C-3BDF8DE8E7E0}"/>
              </a:ext>
            </a:extLst>
          </p:cNvPr>
          <p:cNvSpPr txBox="1">
            <a:spLocks noChangeArrowheads="1"/>
          </p:cNvSpPr>
          <p:nvPr/>
        </p:nvSpPr>
        <p:spPr bwMode="auto">
          <a:xfrm>
            <a:off x="7653339" y="4419600"/>
            <a:ext cx="29051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IN" altLang="en-US" sz="3600" b="1">
                <a:latin typeface="Arial" panose="020B0604020202020204" pitchFamily="34" charset="0"/>
              </a:rPr>
              <a:t>I</a:t>
            </a:r>
            <a:r>
              <a:rPr lang="en-IN" altLang="en-US" sz="2400">
                <a:latin typeface="Arial" panose="020B0604020202020204" pitchFamily="34" charset="0"/>
              </a:rPr>
              <a:t>MPLANT IN BONE</a:t>
            </a:r>
          </a:p>
          <a:p>
            <a:pPr eaLnBrk="1" hangingPunct="1">
              <a:lnSpc>
                <a:spcPct val="100000"/>
              </a:lnSpc>
              <a:spcBef>
                <a:spcPct val="0"/>
              </a:spcBef>
              <a:buFontTx/>
              <a:buNone/>
            </a:pPr>
            <a:r>
              <a:rPr lang="en-IN" altLang="en-US" sz="2400">
                <a:latin typeface="Arial" panose="020B0604020202020204" pitchFamily="34" charset="0"/>
              </a:rPr>
              <a:t>(  3-6 MONTHS )</a:t>
            </a:r>
            <a:endParaRPr lang="en-US" altLang="en-US" sz="2400">
              <a:latin typeface="Arial"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Arrow Connector 2">
            <a:extLst>
              <a:ext uri="{FF2B5EF4-FFF2-40B4-BE49-F238E27FC236}">
                <a16:creationId xmlns:a16="http://schemas.microsoft.com/office/drawing/2014/main" id="{B9142DCE-17BD-9205-2847-3FC51D29C4A7}"/>
              </a:ext>
            </a:extLst>
          </p:cNvPr>
          <p:cNvCxnSpPr>
            <a:cxnSpLocks/>
          </p:cNvCxnSpPr>
          <p:nvPr/>
        </p:nvCxnSpPr>
        <p:spPr>
          <a:xfrm>
            <a:off x="3962400" y="2209800"/>
            <a:ext cx="4114800" cy="0"/>
          </a:xfrm>
          <a:prstGeom prst="straightConnector1">
            <a:avLst/>
          </a:prstGeom>
          <a:ln w="57150">
            <a:solidFill>
              <a:schemeClr val="accent2"/>
            </a:solidFill>
            <a:tailEnd type="arrow"/>
          </a:ln>
        </p:spPr>
        <p:style>
          <a:lnRef idx="3">
            <a:schemeClr val="accent6"/>
          </a:lnRef>
          <a:fillRef idx="0">
            <a:schemeClr val="accent6"/>
          </a:fillRef>
          <a:effectRef idx="2">
            <a:schemeClr val="accent6"/>
          </a:effectRef>
          <a:fontRef idx="minor">
            <a:schemeClr val="tx1"/>
          </a:fontRef>
        </p:style>
      </p:cxnSp>
      <p:pic>
        <p:nvPicPr>
          <p:cNvPr id="2" name="Picture 2" descr="D:\Dr's Documents\ppt update\2024 ppt update\may 2024\MAY 2024\16689491598440.jpg">
            <a:extLst>
              <a:ext uri="{FF2B5EF4-FFF2-40B4-BE49-F238E27FC236}">
                <a16:creationId xmlns:a16="http://schemas.microsoft.com/office/drawing/2014/main" id="{0BDA832B-7C25-CB20-B673-58B5C5C65AD4}"/>
              </a:ext>
            </a:extLst>
          </p:cNvPr>
          <p:cNvPicPr>
            <a:picLocks noChangeAspect="1" noChangeArrowheads="1"/>
          </p:cNvPicPr>
          <p:nvPr/>
        </p:nvPicPr>
        <p:blipFill>
          <a:blip r:embed="rId2" cstate="print"/>
          <a:srcRect l="21145" t="39583" r="35903" b="34226"/>
          <a:stretch>
            <a:fillRect/>
          </a:stretch>
        </p:blipFill>
        <p:spPr bwMode="auto">
          <a:xfrm>
            <a:off x="4914900" y="716280"/>
            <a:ext cx="2057400" cy="27854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8916" name="TextBox 2">
            <a:extLst>
              <a:ext uri="{FF2B5EF4-FFF2-40B4-BE49-F238E27FC236}">
                <a16:creationId xmlns:a16="http://schemas.microsoft.com/office/drawing/2014/main" id="{FB5EDCA2-679F-610C-AC7D-ECCF9CDA7195}"/>
              </a:ext>
            </a:extLst>
          </p:cNvPr>
          <p:cNvSpPr txBox="1">
            <a:spLocks noChangeArrowheads="1"/>
          </p:cNvSpPr>
          <p:nvPr/>
        </p:nvSpPr>
        <p:spPr bwMode="auto">
          <a:xfrm>
            <a:off x="2222500" y="152401"/>
            <a:ext cx="7747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US" altLang="en-US" sz="2400" b="1">
                <a:latin typeface="Arial" panose="020B0604020202020204" pitchFamily="34" charset="0"/>
              </a:rPr>
              <a:t>CBCT SCAN ( 3D ) FOR BONE WIDTH AND LENGTH</a:t>
            </a:r>
          </a:p>
        </p:txBody>
      </p:sp>
      <p:pic>
        <p:nvPicPr>
          <p:cNvPr id="162818" name="Picture 2" descr="D:\Dr's Documents\ppt update\2024 ppt update\may 2024\MAY 2024\photos\bone cnct.jpg">
            <a:extLst>
              <a:ext uri="{FF2B5EF4-FFF2-40B4-BE49-F238E27FC236}">
                <a16:creationId xmlns:a16="http://schemas.microsoft.com/office/drawing/2014/main" id="{6201C7CD-C23C-8E79-E314-BE7AF32A8C25}"/>
              </a:ext>
            </a:extLst>
          </p:cNvPr>
          <p:cNvPicPr>
            <a:picLocks noChangeAspect="1" noChangeArrowheads="1"/>
          </p:cNvPicPr>
          <p:nvPr/>
        </p:nvPicPr>
        <p:blipFill>
          <a:blip r:embed="rId3"/>
          <a:srcRect l="12602" t="29750" r="50000" b="47750"/>
          <a:stretch>
            <a:fillRect/>
          </a:stretch>
        </p:blipFill>
        <p:spPr bwMode="auto">
          <a:xfrm>
            <a:off x="1841500" y="762000"/>
            <a:ext cx="2044700" cy="2667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2820" name="Picture 4" descr="C:\Users\User\Downloads\186946155.jpg">
            <a:extLst>
              <a:ext uri="{FF2B5EF4-FFF2-40B4-BE49-F238E27FC236}">
                <a16:creationId xmlns:a16="http://schemas.microsoft.com/office/drawing/2014/main" id="{45D2C040-2E1B-FBF2-D6C0-6788BF71AF4F}"/>
              </a:ext>
            </a:extLst>
          </p:cNvPr>
          <p:cNvPicPr>
            <a:picLocks noChangeAspect="1" noChangeArrowheads="1"/>
          </p:cNvPicPr>
          <p:nvPr/>
        </p:nvPicPr>
        <p:blipFill>
          <a:blip r:embed="rId4"/>
          <a:srcRect l="32581" t="46726" r="50645" b="42857"/>
          <a:stretch>
            <a:fillRect/>
          </a:stretch>
        </p:blipFill>
        <p:spPr bwMode="auto">
          <a:xfrm>
            <a:off x="5105400" y="4243754"/>
            <a:ext cx="1828800" cy="24618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7" descr="C:\Users\Admin\Downloads\144168849.jfif">
            <a:extLst>
              <a:ext uri="{FF2B5EF4-FFF2-40B4-BE49-F238E27FC236}">
                <a16:creationId xmlns:a16="http://schemas.microsoft.com/office/drawing/2014/main" id="{DCCD7C0F-6DED-399D-F1C2-3DF7B1A731D8}"/>
              </a:ext>
            </a:extLst>
          </p:cNvPr>
          <p:cNvPicPr>
            <a:picLocks noChangeAspect="1" noChangeArrowheads="1"/>
          </p:cNvPicPr>
          <p:nvPr/>
        </p:nvPicPr>
        <p:blipFill>
          <a:blip r:embed="rId5" cstate="print"/>
          <a:srcRect l="14815" t="37175" r="55555" b="49675"/>
          <a:stretch>
            <a:fillRect/>
          </a:stretch>
        </p:blipFill>
        <p:spPr bwMode="auto">
          <a:xfrm rot="5400000">
            <a:off x="1549401" y="4677570"/>
            <a:ext cx="2336799" cy="1752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2821" name="Picture 5" descr="C:\Users\User\Pictures\RAM PRASAD.png">
            <a:extLst>
              <a:ext uri="{FF2B5EF4-FFF2-40B4-BE49-F238E27FC236}">
                <a16:creationId xmlns:a16="http://schemas.microsoft.com/office/drawing/2014/main" id="{34EE3982-6561-3B36-5D4D-B35199CA861E}"/>
              </a:ext>
            </a:extLst>
          </p:cNvPr>
          <p:cNvPicPr>
            <a:picLocks noChangeAspect="1" noChangeArrowheads="1"/>
          </p:cNvPicPr>
          <p:nvPr/>
        </p:nvPicPr>
        <p:blipFill>
          <a:blip r:embed="rId6"/>
          <a:srcRect l="12935" t="2735" r="35327"/>
          <a:stretch>
            <a:fillRect/>
          </a:stretch>
        </p:blipFill>
        <p:spPr bwMode="auto">
          <a:xfrm>
            <a:off x="8229600" y="685801"/>
            <a:ext cx="1981200" cy="27098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8921" name="TextBox 8">
            <a:extLst>
              <a:ext uri="{FF2B5EF4-FFF2-40B4-BE49-F238E27FC236}">
                <a16:creationId xmlns:a16="http://schemas.microsoft.com/office/drawing/2014/main" id="{0FEF763D-A5DA-AC5F-EE6A-2199E0D4E560}"/>
              </a:ext>
            </a:extLst>
          </p:cNvPr>
          <p:cNvSpPr txBox="1">
            <a:spLocks noChangeArrowheads="1"/>
          </p:cNvSpPr>
          <p:nvPr/>
        </p:nvSpPr>
        <p:spPr bwMode="auto">
          <a:xfrm>
            <a:off x="8839200" y="4419600"/>
            <a:ext cx="1004888"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US" altLang="en-US" sz="11500" b="1">
                <a:solidFill>
                  <a:srgbClr val="C00000"/>
                </a:solidFill>
                <a:latin typeface="Arial" panose="020B0604020202020204" pitchFamily="34" charset="0"/>
              </a:rPr>
              <a:t>x</a:t>
            </a:r>
          </a:p>
        </p:txBody>
      </p:sp>
      <p:cxnSp>
        <p:nvCxnSpPr>
          <p:cNvPr id="6" name="Straight Arrow Connector 5">
            <a:extLst>
              <a:ext uri="{FF2B5EF4-FFF2-40B4-BE49-F238E27FC236}">
                <a16:creationId xmlns:a16="http://schemas.microsoft.com/office/drawing/2014/main" id="{4D206AB4-FC4D-AB6C-FB22-3193BEF59F29}"/>
              </a:ext>
            </a:extLst>
          </p:cNvPr>
          <p:cNvCxnSpPr/>
          <p:nvPr/>
        </p:nvCxnSpPr>
        <p:spPr>
          <a:xfrm>
            <a:off x="-685800" y="3048000"/>
            <a:ext cx="0" cy="1524000"/>
          </a:xfrm>
          <a:prstGeom prst="straightConnector1">
            <a:avLst/>
          </a:prstGeom>
          <a:ln w="38100">
            <a:prstDash val="sysDash"/>
            <a:headEnd type="triangle"/>
            <a:tailEnd type="triangle"/>
          </a:ln>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C:\Users\User\Desktop\17015191525060.jpg">
            <a:extLst>
              <a:ext uri="{FF2B5EF4-FFF2-40B4-BE49-F238E27FC236}">
                <a16:creationId xmlns:a16="http://schemas.microsoft.com/office/drawing/2014/main" id="{BF42B64D-F2A0-20F2-4C1E-142643E78146}"/>
              </a:ext>
            </a:extLst>
          </p:cNvPr>
          <p:cNvPicPr>
            <a:picLocks noChangeAspect="1" noChangeArrowheads="1"/>
          </p:cNvPicPr>
          <p:nvPr/>
        </p:nvPicPr>
        <p:blipFill>
          <a:blip r:embed="rId2" cstate="print"/>
          <a:srcRect l="22487" t="33333" r="23016" b="38691"/>
          <a:stretch>
            <a:fillRect/>
          </a:stretch>
        </p:blipFill>
        <p:spPr bwMode="auto">
          <a:xfrm>
            <a:off x="4627755" y="989463"/>
            <a:ext cx="2667000" cy="24339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419" name="TextBox 2">
            <a:extLst>
              <a:ext uri="{FF2B5EF4-FFF2-40B4-BE49-F238E27FC236}">
                <a16:creationId xmlns:a16="http://schemas.microsoft.com/office/drawing/2014/main" id="{1CD347DD-3719-4822-E23D-6AC92D08EAAB}"/>
              </a:ext>
            </a:extLst>
          </p:cNvPr>
          <p:cNvSpPr txBox="1">
            <a:spLocks noChangeArrowheads="1"/>
          </p:cNvSpPr>
          <p:nvPr/>
        </p:nvSpPr>
        <p:spPr bwMode="auto">
          <a:xfrm>
            <a:off x="3271838" y="76201"/>
            <a:ext cx="52625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US" altLang="en-US" sz="4000" b="1">
                <a:latin typeface="Arial" panose="020B0604020202020204" pitchFamily="34" charset="0"/>
              </a:rPr>
              <a:t>7 YEAR FOLLOW-UP</a:t>
            </a:r>
          </a:p>
        </p:txBody>
      </p:sp>
      <p:pic>
        <p:nvPicPr>
          <p:cNvPr id="3" name="Picture 2">
            <a:extLst>
              <a:ext uri="{FF2B5EF4-FFF2-40B4-BE49-F238E27FC236}">
                <a16:creationId xmlns:a16="http://schemas.microsoft.com/office/drawing/2014/main" id="{EE63EC34-29E9-F261-696F-0DA65C338C71}"/>
              </a:ext>
            </a:extLst>
          </p:cNvPr>
          <p:cNvPicPr>
            <a:picLocks noChangeAspect="1"/>
          </p:cNvPicPr>
          <p:nvPr/>
        </p:nvPicPr>
        <p:blipFill>
          <a:blip r:embed="rId3"/>
          <a:srcRect l="11434" t="13331" r="55233" b="12222"/>
          <a:stretch>
            <a:fillRect/>
          </a:stretch>
        </p:blipFill>
        <p:spPr>
          <a:xfrm>
            <a:off x="8006253" y="3276243"/>
            <a:ext cx="2428238" cy="33753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55E0C76D-B2B5-2D2F-E57E-730CC86E5BBF}"/>
              </a:ext>
            </a:extLst>
          </p:cNvPr>
          <p:cNvPicPr>
            <a:picLocks noChangeAspect="1"/>
          </p:cNvPicPr>
          <p:nvPr/>
        </p:nvPicPr>
        <p:blipFill>
          <a:blip r:embed="rId4"/>
          <a:srcRect l="50367" t="10322" r="8979" b="15231"/>
          <a:stretch>
            <a:fillRect/>
          </a:stretch>
        </p:blipFill>
        <p:spPr>
          <a:xfrm>
            <a:off x="1742990" y="3276243"/>
            <a:ext cx="2457621" cy="337538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422" name="TextBox 2">
            <a:extLst>
              <a:ext uri="{FF2B5EF4-FFF2-40B4-BE49-F238E27FC236}">
                <a16:creationId xmlns:a16="http://schemas.microsoft.com/office/drawing/2014/main" id="{DE854A08-2327-2018-32D2-F5621E8535E3}"/>
              </a:ext>
            </a:extLst>
          </p:cNvPr>
          <p:cNvSpPr txBox="1">
            <a:spLocks noChangeArrowheads="1"/>
          </p:cNvSpPr>
          <p:nvPr/>
        </p:nvSpPr>
        <p:spPr bwMode="auto">
          <a:xfrm>
            <a:off x="2424114" y="2759076"/>
            <a:ext cx="9858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US" altLang="en-US" sz="2800" b="1">
                <a:latin typeface="Arial" panose="020B0604020202020204" pitchFamily="34" charset="0"/>
              </a:rPr>
              <a:t>2019</a:t>
            </a:r>
          </a:p>
        </p:txBody>
      </p:sp>
      <p:sp>
        <p:nvSpPr>
          <p:cNvPr id="60423" name="TextBox 2">
            <a:extLst>
              <a:ext uri="{FF2B5EF4-FFF2-40B4-BE49-F238E27FC236}">
                <a16:creationId xmlns:a16="http://schemas.microsoft.com/office/drawing/2014/main" id="{A1B76F08-931B-9790-3C93-6DBD34C1660B}"/>
              </a:ext>
            </a:extLst>
          </p:cNvPr>
          <p:cNvSpPr txBox="1">
            <a:spLocks noChangeArrowheads="1"/>
          </p:cNvSpPr>
          <p:nvPr/>
        </p:nvSpPr>
        <p:spPr bwMode="auto">
          <a:xfrm>
            <a:off x="8867775" y="2759076"/>
            <a:ext cx="9858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US" altLang="en-US" sz="2800" b="1">
                <a:latin typeface="Arial" panose="020B0604020202020204" pitchFamily="34" charset="0"/>
              </a:rPr>
              <a:t>2026</a:t>
            </a:r>
          </a:p>
        </p:txBody>
      </p:sp>
      <p:cxnSp>
        <p:nvCxnSpPr>
          <p:cNvPr id="8" name="Straight Arrow Connector 7">
            <a:extLst>
              <a:ext uri="{FF2B5EF4-FFF2-40B4-BE49-F238E27FC236}">
                <a16:creationId xmlns:a16="http://schemas.microsoft.com/office/drawing/2014/main" id="{D38CDDD7-E465-31A7-D4BA-D15BE284CE2A}"/>
              </a:ext>
            </a:extLst>
          </p:cNvPr>
          <p:cNvCxnSpPr>
            <a:cxnSpLocks/>
          </p:cNvCxnSpPr>
          <p:nvPr/>
        </p:nvCxnSpPr>
        <p:spPr>
          <a:xfrm>
            <a:off x="4304210" y="4953000"/>
            <a:ext cx="3544390" cy="0"/>
          </a:xfrm>
          <a:prstGeom prst="straightConnector1">
            <a:avLst/>
          </a:prstGeom>
          <a:ln w="57150">
            <a:solidFill>
              <a:schemeClr val="accent2"/>
            </a:solidFill>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C:\Users\Admin\20220117_162332.jpg">
            <a:extLst>
              <a:ext uri="{FF2B5EF4-FFF2-40B4-BE49-F238E27FC236}">
                <a16:creationId xmlns:a16="http://schemas.microsoft.com/office/drawing/2014/main" id="{548DA894-5222-1135-91E0-9CEC5B65EAE7}"/>
              </a:ext>
            </a:extLst>
          </p:cNvPr>
          <p:cNvPicPr>
            <a:picLocks noChangeAspect="1" noChangeArrowheads="1"/>
          </p:cNvPicPr>
          <p:nvPr/>
        </p:nvPicPr>
        <p:blipFill>
          <a:blip r:embed="rId2" cstate="print"/>
          <a:srcRect l="30952" t="49471" r="38095" b="23545"/>
          <a:stretch>
            <a:fillRect/>
          </a:stretch>
        </p:blipFill>
        <p:spPr bwMode="auto">
          <a:xfrm rot="10800000">
            <a:off x="1676400" y="136281"/>
            <a:ext cx="6248400" cy="3064119"/>
          </a:xfrm>
          <a:prstGeom prst="rect">
            <a:avLst/>
          </a:prstGeom>
          <a:ln w="88900" cap="sq" cmpd="thickThin">
            <a:solidFill>
              <a:srgbClr val="000000"/>
            </a:solidFill>
            <a:prstDash val="solid"/>
            <a:miter lim="800000"/>
          </a:ln>
          <a:effectLst>
            <a:innerShdw blurRad="76200">
              <a:srgbClr val="000000"/>
            </a:innerShdw>
          </a:effectLst>
        </p:spPr>
      </p:pic>
      <p:pic>
        <p:nvPicPr>
          <p:cNvPr id="99331" name="Picture 3" descr="C:\Users\Admin\20220117_163122.jpg">
            <a:extLst>
              <a:ext uri="{FF2B5EF4-FFF2-40B4-BE49-F238E27FC236}">
                <a16:creationId xmlns:a16="http://schemas.microsoft.com/office/drawing/2014/main" id="{7A46169D-EEC7-E469-B9DA-169CFE4EBD3E}"/>
              </a:ext>
            </a:extLst>
          </p:cNvPr>
          <p:cNvPicPr>
            <a:picLocks noChangeAspect="1" noChangeArrowheads="1"/>
          </p:cNvPicPr>
          <p:nvPr/>
        </p:nvPicPr>
        <p:blipFill>
          <a:blip r:embed="rId3" cstate="print">
            <a:lum bright="10000"/>
          </a:blip>
          <a:srcRect l="29762" t="39418" r="32143" b="26190"/>
          <a:stretch>
            <a:fillRect/>
          </a:stretch>
        </p:blipFill>
        <p:spPr bwMode="auto">
          <a:xfrm>
            <a:off x="5105401" y="4038600"/>
            <a:ext cx="5401993" cy="2743200"/>
          </a:xfrm>
          <a:prstGeom prst="rect">
            <a:avLst/>
          </a:prstGeom>
          <a:ln w="88900" cap="sq" cmpd="thickThin">
            <a:solidFill>
              <a:srgbClr val="000000"/>
            </a:solidFill>
            <a:prstDash val="solid"/>
            <a:miter lim="800000"/>
          </a:ln>
          <a:effectLst>
            <a:innerShdw blurRad="76200">
              <a:srgbClr val="000000"/>
            </a:innerShdw>
          </a:effectLst>
        </p:spPr>
      </p:pic>
      <p:sp>
        <p:nvSpPr>
          <p:cNvPr id="62468" name="TextBox 3">
            <a:extLst>
              <a:ext uri="{FF2B5EF4-FFF2-40B4-BE49-F238E27FC236}">
                <a16:creationId xmlns:a16="http://schemas.microsoft.com/office/drawing/2014/main" id="{5E62F66B-A106-77D8-5E3E-79C0FDF72BD7}"/>
              </a:ext>
            </a:extLst>
          </p:cNvPr>
          <p:cNvSpPr txBox="1">
            <a:spLocks noChangeArrowheads="1"/>
          </p:cNvSpPr>
          <p:nvPr/>
        </p:nvSpPr>
        <p:spPr bwMode="auto">
          <a:xfrm>
            <a:off x="2667000" y="3429001"/>
            <a:ext cx="787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IN" altLang="en-US" sz="2400" b="1">
                <a:latin typeface="Arial" panose="020B0604020202020204" pitchFamily="34" charset="0"/>
              </a:rPr>
              <a:t>SINGLE TOOTH IMPLANT WITH ZIRCONIA CROWN</a:t>
            </a:r>
            <a:endParaRPr lang="en-US" altLang="en-US" sz="2400" b="1">
              <a:latin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rved Left Arrow 7">
            <a:extLst>
              <a:ext uri="{FF2B5EF4-FFF2-40B4-BE49-F238E27FC236}">
                <a16:creationId xmlns:a16="http://schemas.microsoft.com/office/drawing/2014/main" id="{7014CBBB-90A2-4C95-760B-971572DC5F65}"/>
              </a:ext>
            </a:extLst>
          </p:cNvPr>
          <p:cNvSpPr/>
          <p:nvPr/>
        </p:nvSpPr>
        <p:spPr>
          <a:xfrm rot="19501074" flipH="1">
            <a:off x="2341563" y="2630489"/>
            <a:ext cx="1865312" cy="3724275"/>
          </a:xfrm>
          <a:prstGeom prst="curvedLeftArrow">
            <a:avLst>
              <a:gd name="adj1" fmla="val 6367"/>
              <a:gd name="adj2" fmla="val 20782"/>
              <a:gd name="adj3" fmla="val 747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2" name="Picture 1">
            <a:extLst>
              <a:ext uri="{FF2B5EF4-FFF2-40B4-BE49-F238E27FC236}">
                <a16:creationId xmlns:a16="http://schemas.microsoft.com/office/drawing/2014/main" id="{00E4DE43-9EC4-8996-C576-8D0C043CAE88}"/>
              </a:ext>
            </a:extLst>
          </p:cNvPr>
          <p:cNvPicPr>
            <a:picLocks noChangeAspect="1"/>
          </p:cNvPicPr>
          <p:nvPr/>
        </p:nvPicPr>
        <p:blipFill>
          <a:blip r:embed="rId2"/>
          <a:srcRect l="10000" t="23333" r="45833" b="40000"/>
          <a:stretch>
            <a:fillRect/>
          </a:stretch>
        </p:blipFill>
        <p:spPr>
          <a:xfrm>
            <a:off x="5105401" y="3390901"/>
            <a:ext cx="5195887" cy="32351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2">
            <a:extLst>
              <a:ext uri="{FF2B5EF4-FFF2-40B4-BE49-F238E27FC236}">
                <a16:creationId xmlns:a16="http://schemas.microsoft.com/office/drawing/2014/main" id="{C8CDE654-B523-B01E-6617-5B10BD3E89D9}"/>
              </a:ext>
            </a:extLst>
          </p:cNvPr>
          <p:cNvPicPr>
            <a:picLocks noChangeAspect="1"/>
          </p:cNvPicPr>
          <p:nvPr/>
        </p:nvPicPr>
        <p:blipFill>
          <a:blip r:embed="rId3"/>
          <a:srcRect l="21709" t="33333" r="34873" b="54445"/>
          <a:stretch>
            <a:fillRect/>
          </a:stretch>
        </p:blipFill>
        <p:spPr>
          <a:xfrm>
            <a:off x="1752600" y="304800"/>
            <a:ext cx="5195888" cy="25979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6805" name="TextBox 4">
            <a:extLst>
              <a:ext uri="{FF2B5EF4-FFF2-40B4-BE49-F238E27FC236}">
                <a16:creationId xmlns:a16="http://schemas.microsoft.com/office/drawing/2014/main" id="{A2050756-C829-AB55-070C-747FA8E98803}"/>
              </a:ext>
            </a:extLst>
          </p:cNvPr>
          <p:cNvSpPr txBox="1">
            <a:spLocks noChangeArrowheads="1"/>
          </p:cNvSpPr>
          <p:nvPr/>
        </p:nvSpPr>
        <p:spPr bwMode="auto">
          <a:xfrm>
            <a:off x="7291388" y="838201"/>
            <a:ext cx="32639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nSpc>
                <a:spcPct val="100000"/>
              </a:lnSpc>
              <a:spcBef>
                <a:spcPct val="0"/>
              </a:spcBef>
              <a:buFontTx/>
              <a:buNone/>
            </a:pPr>
            <a:r>
              <a:rPr lang="en-US" altLang="en-US" sz="3600" b="1"/>
              <a:t>RELIEF AT LAST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C:\Users\User\Desktop\20240216_102258.jpg">
            <a:extLst>
              <a:ext uri="{FF2B5EF4-FFF2-40B4-BE49-F238E27FC236}">
                <a16:creationId xmlns:a16="http://schemas.microsoft.com/office/drawing/2014/main" id="{44FB65AC-6865-70FE-8AA2-45D7231572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250" t="30952" r="13690" b="20238"/>
          <a:stretch>
            <a:fillRect/>
          </a:stretch>
        </p:blipFill>
        <p:spPr bwMode="auto">
          <a:xfrm>
            <a:off x="3335338" y="3505200"/>
            <a:ext cx="7332662"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3" descr="C:\Users\User\Desktop\20240216_102230.jpg">
            <a:extLst>
              <a:ext uri="{FF2B5EF4-FFF2-40B4-BE49-F238E27FC236}">
                <a16:creationId xmlns:a16="http://schemas.microsoft.com/office/drawing/2014/main" id="{23285349-44EC-F974-AD26-A424D11638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762" r="12500" b="17062"/>
          <a:stretch>
            <a:fillRect/>
          </a:stretch>
        </p:blipFill>
        <p:spPr bwMode="auto">
          <a:xfrm>
            <a:off x="1524000" y="1"/>
            <a:ext cx="5334000"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C5DBEA0-F262-EE46-5C28-5D03ACE7BBD3}"/>
              </a:ext>
            </a:extLst>
          </p:cNvPr>
          <p:cNvSpPr txBox="1"/>
          <p:nvPr/>
        </p:nvSpPr>
        <p:spPr>
          <a:xfrm>
            <a:off x="7162801" y="1219201"/>
            <a:ext cx="3171825" cy="461963"/>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lgn="ctr">
              <a:defRPr/>
            </a:pPr>
            <a:r>
              <a:rPr lang="en-US" sz="2400" dirty="0"/>
              <a:t>INVISALIGN SIMULATOR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rved Left Arrow 10">
            <a:extLst>
              <a:ext uri="{FF2B5EF4-FFF2-40B4-BE49-F238E27FC236}">
                <a16:creationId xmlns:a16="http://schemas.microsoft.com/office/drawing/2014/main" id="{87DAFDD9-F981-0C29-CABC-268764BE7D15}"/>
              </a:ext>
            </a:extLst>
          </p:cNvPr>
          <p:cNvSpPr/>
          <p:nvPr/>
        </p:nvSpPr>
        <p:spPr>
          <a:xfrm rot="19398709" flipH="1">
            <a:off x="3400426" y="2051050"/>
            <a:ext cx="1241425" cy="4452938"/>
          </a:xfrm>
          <a:prstGeom prst="curvedLeftArrow">
            <a:avLst>
              <a:gd name="adj1" fmla="val 7853"/>
              <a:gd name="adj2" fmla="val 33773"/>
              <a:gd name="adj3" fmla="val 1055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3075" name="Picture 3" descr="D:\CLINIC\ppt update\phone fotos\DCIM\Vivek bhat\20201211_164323.jpg">
            <a:extLst>
              <a:ext uri="{FF2B5EF4-FFF2-40B4-BE49-F238E27FC236}">
                <a16:creationId xmlns:a16="http://schemas.microsoft.com/office/drawing/2014/main" id="{D2BD3328-136B-90BA-9801-62F35A192D18}"/>
              </a:ext>
            </a:extLst>
          </p:cNvPr>
          <p:cNvPicPr>
            <a:picLocks noChangeAspect="1" noChangeArrowheads="1"/>
          </p:cNvPicPr>
          <p:nvPr/>
        </p:nvPicPr>
        <p:blipFill>
          <a:blip r:embed="rId2" cstate="print"/>
          <a:srcRect r="689" b="9106"/>
          <a:stretch>
            <a:fillRect/>
          </a:stretch>
        </p:blipFill>
        <p:spPr bwMode="auto">
          <a:xfrm>
            <a:off x="1676400" y="152400"/>
            <a:ext cx="4343400" cy="2895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3972" name="TextBox 5">
            <a:extLst>
              <a:ext uri="{FF2B5EF4-FFF2-40B4-BE49-F238E27FC236}">
                <a16:creationId xmlns:a16="http://schemas.microsoft.com/office/drawing/2014/main" id="{B94C172C-4644-D1F0-6C8D-1EDF8AFAAB5A}"/>
              </a:ext>
            </a:extLst>
          </p:cNvPr>
          <p:cNvSpPr txBox="1">
            <a:spLocks noChangeArrowheads="1"/>
          </p:cNvSpPr>
          <p:nvPr/>
        </p:nvSpPr>
        <p:spPr bwMode="auto">
          <a:xfrm>
            <a:off x="2438401" y="2667000"/>
            <a:ext cx="28992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IN" altLang="en-US" sz="1800" b="1">
                <a:solidFill>
                  <a:schemeClr val="bg1"/>
                </a:solidFill>
                <a:latin typeface="Arial" panose="020B0604020202020204" pitchFamily="34" charset="0"/>
              </a:rPr>
              <a:t>Dr.Vinayak Raghunathan</a:t>
            </a:r>
            <a:endParaRPr lang="en-US" altLang="en-US" sz="1800" b="1">
              <a:solidFill>
                <a:schemeClr val="bg1"/>
              </a:solidFill>
              <a:latin typeface="Arial" panose="020B0604020202020204" pitchFamily="34" charset="0"/>
            </a:endParaRPr>
          </a:p>
        </p:txBody>
      </p:sp>
      <p:sp>
        <p:nvSpPr>
          <p:cNvPr id="83973" name="TextBox 6">
            <a:extLst>
              <a:ext uri="{FF2B5EF4-FFF2-40B4-BE49-F238E27FC236}">
                <a16:creationId xmlns:a16="http://schemas.microsoft.com/office/drawing/2014/main" id="{8AE7B621-57C1-F8EE-6E0C-6D918CDFB5BD}"/>
              </a:ext>
            </a:extLst>
          </p:cNvPr>
          <p:cNvSpPr txBox="1">
            <a:spLocks noChangeArrowheads="1"/>
          </p:cNvSpPr>
          <p:nvPr/>
        </p:nvSpPr>
        <p:spPr bwMode="auto">
          <a:xfrm>
            <a:off x="6629401" y="6248400"/>
            <a:ext cx="28992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IN" altLang="en-US" sz="1800" b="1">
                <a:solidFill>
                  <a:schemeClr val="bg1"/>
                </a:solidFill>
                <a:latin typeface="Arial" panose="020B0604020202020204" pitchFamily="34" charset="0"/>
              </a:rPr>
              <a:t>Dr.Vinayak Raghunathan</a:t>
            </a:r>
            <a:endParaRPr lang="en-US" altLang="en-US" sz="1800" b="1">
              <a:solidFill>
                <a:schemeClr val="bg1"/>
              </a:solidFill>
              <a:latin typeface="Arial" panose="020B0604020202020204" pitchFamily="34" charset="0"/>
            </a:endParaRPr>
          </a:p>
        </p:txBody>
      </p:sp>
      <p:sp>
        <p:nvSpPr>
          <p:cNvPr id="83974" name="TextBox 8">
            <a:extLst>
              <a:ext uri="{FF2B5EF4-FFF2-40B4-BE49-F238E27FC236}">
                <a16:creationId xmlns:a16="http://schemas.microsoft.com/office/drawing/2014/main" id="{3512EAE2-4665-CED3-BC7D-D68A83081922}"/>
              </a:ext>
            </a:extLst>
          </p:cNvPr>
          <p:cNvSpPr txBox="1">
            <a:spLocks noChangeArrowheads="1"/>
          </p:cNvSpPr>
          <p:nvPr/>
        </p:nvSpPr>
        <p:spPr bwMode="auto">
          <a:xfrm>
            <a:off x="6400800" y="609600"/>
            <a:ext cx="11464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IN" altLang="en-US" sz="1800" b="1">
                <a:latin typeface="Arial" panose="020B0604020202020204" pitchFamily="34" charset="0"/>
              </a:rPr>
              <a:t>BEFORE</a:t>
            </a:r>
            <a:endParaRPr lang="en-US" altLang="en-US" sz="1800" b="1">
              <a:latin typeface="Arial" panose="020B0604020202020204" pitchFamily="34" charset="0"/>
            </a:endParaRPr>
          </a:p>
        </p:txBody>
      </p:sp>
      <p:sp>
        <p:nvSpPr>
          <p:cNvPr id="83975" name="TextBox 9">
            <a:extLst>
              <a:ext uri="{FF2B5EF4-FFF2-40B4-BE49-F238E27FC236}">
                <a16:creationId xmlns:a16="http://schemas.microsoft.com/office/drawing/2014/main" id="{0B8BEDFC-C24A-343B-2526-D5FC42061EC5}"/>
              </a:ext>
            </a:extLst>
          </p:cNvPr>
          <p:cNvSpPr txBox="1">
            <a:spLocks noChangeArrowheads="1"/>
          </p:cNvSpPr>
          <p:nvPr/>
        </p:nvSpPr>
        <p:spPr bwMode="auto">
          <a:xfrm>
            <a:off x="3962401" y="6248400"/>
            <a:ext cx="9541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IN" altLang="en-US" sz="1800" b="1">
                <a:latin typeface="Arial" panose="020B0604020202020204" pitchFamily="34" charset="0"/>
              </a:rPr>
              <a:t>AFTER</a:t>
            </a:r>
            <a:endParaRPr lang="en-US" altLang="en-US" sz="1800" b="1">
              <a:latin typeface="Arial" panose="020B0604020202020204" pitchFamily="34" charset="0"/>
            </a:endParaRPr>
          </a:p>
        </p:txBody>
      </p:sp>
      <p:sp>
        <p:nvSpPr>
          <p:cNvPr id="8" name="TextBox 7">
            <a:extLst>
              <a:ext uri="{FF2B5EF4-FFF2-40B4-BE49-F238E27FC236}">
                <a16:creationId xmlns:a16="http://schemas.microsoft.com/office/drawing/2014/main" id="{5A1A4CFC-5017-7C51-C7A2-7752BA94B48D}"/>
              </a:ext>
            </a:extLst>
          </p:cNvPr>
          <p:cNvSpPr txBox="1"/>
          <p:nvPr/>
        </p:nvSpPr>
        <p:spPr>
          <a:xfrm>
            <a:off x="3901773" y="3240089"/>
            <a:ext cx="3726469" cy="58477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lgn="ctr">
              <a:defRPr/>
            </a:pPr>
            <a:r>
              <a:rPr lang="en-US" sz="3200" b="1" dirty="0"/>
              <a:t>TRUST THE JOURNEY</a:t>
            </a:r>
          </a:p>
        </p:txBody>
      </p:sp>
      <p:pic>
        <p:nvPicPr>
          <p:cNvPr id="4" name="Picture 3">
            <a:extLst>
              <a:ext uri="{FF2B5EF4-FFF2-40B4-BE49-F238E27FC236}">
                <a16:creationId xmlns:a16="http://schemas.microsoft.com/office/drawing/2014/main" id="{70B99848-E75A-23DA-F073-C2823F39039E}"/>
              </a:ext>
            </a:extLst>
          </p:cNvPr>
          <p:cNvPicPr>
            <a:picLocks noChangeAspect="1"/>
          </p:cNvPicPr>
          <p:nvPr/>
        </p:nvPicPr>
        <p:blipFill>
          <a:blip r:embed="rId3"/>
          <a:stretch>
            <a:fillRect/>
          </a:stretch>
        </p:blipFill>
        <p:spPr>
          <a:xfrm>
            <a:off x="5848916" y="4343400"/>
            <a:ext cx="4481831" cy="22748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rved Left Arrow 6">
            <a:extLst>
              <a:ext uri="{FF2B5EF4-FFF2-40B4-BE49-F238E27FC236}">
                <a16:creationId xmlns:a16="http://schemas.microsoft.com/office/drawing/2014/main" id="{B36C0E4E-068C-009B-8B4D-A7723BB6DB8E}"/>
              </a:ext>
            </a:extLst>
          </p:cNvPr>
          <p:cNvSpPr/>
          <p:nvPr/>
        </p:nvSpPr>
        <p:spPr>
          <a:xfrm rot="21375921">
            <a:off x="6400800" y="1349375"/>
            <a:ext cx="1828800" cy="47244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82946" name="Picture 2" descr="C:\Users\User\Documents\181881442.jpg">
            <a:extLst>
              <a:ext uri="{FF2B5EF4-FFF2-40B4-BE49-F238E27FC236}">
                <a16:creationId xmlns:a16="http://schemas.microsoft.com/office/drawing/2014/main" id="{44349B7A-EC53-17C1-9B9D-2E183C8CB93D}"/>
              </a:ext>
            </a:extLst>
          </p:cNvPr>
          <p:cNvPicPr>
            <a:picLocks noChangeAspect="1" noChangeArrowheads="1"/>
          </p:cNvPicPr>
          <p:nvPr/>
        </p:nvPicPr>
        <p:blipFill>
          <a:blip r:embed="rId2"/>
          <a:srcRect l="41667" t="35161" r="34226" b="37742"/>
          <a:stretch>
            <a:fillRect/>
          </a:stretch>
        </p:blipFill>
        <p:spPr bwMode="auto">
          <a:xfrm>
            <a:off x="1627414" y="4191000"/>
            <a:ext cx="4849586" cy="2514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2947" name="Picture 3" descr="C:\Users\User\Documents\benny.jpg">
            <a:extLst>
              <a:ext uri="{FF2B5EF4-FFF2-40B4-BE49-F238E27FC236}">
                <a16:creationId xmlns:a16="http://schemas.microsoft.com/office/drawing/2014/main" id="{15068C3D-73A3-F316-CA10-01D43F104795}"/>
              </a:ext>
            </a:extLst>
          </p:cNvPr>
          <p:cNvPicPr>
            <a:picLocks noChangeAspect="1" noChangeArrowheads="1"/>
          </p:cNvPicPr>
          <p:nvPr/>
        </p:nvPicPr>
        <p:blipFill>
          <a:blip r:embed="rId3"/>
          <a:srcRect l="9677" t="26262" r="14839"/>
          <a:stretch>
            <a:fillRect/>
          </a:stretch>
        </p:blipFill>
        <p:spPr bwMode="auto">
          <a:xfrm>
            <a:off x="1600200" y="696438"/>
            <a:ext cx="4876800" cy="28087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2948" name="Picture 4" descr="C:\Users\User\Documents\381153516_122107629218041101_449203213896866278_n.jpg">
            <a:extLst>
              <a:ext uri="{FF2B5EF4-FFF2-40B4-BE49-F238E27FC236}">
                <a16:creationId xmlns:a16="http://schemas.microsoft.com/office/drawing/2014/main" id="{01170B41-9098-3356-FD61-EF80273EFCAA}"/>
              </a:ext>
            </a:extLst>
          </p:cNvPr>
          <p:cNvPicPr>
            <a:picLocks noChangeAspect="1" noChangeArrowheads="1"/>
          </p:cNvPicPr>
          <p:nvPr/>
        </p:nvPicPr>
        <p:blipFill>
          <a:blip r:embed="rId4"/>
          <a:srcRect/>
          <a:stretch>
            <a:fillRect/>
          </a:stretch>
        </p:blipFill>
        <p:spPr bwMode="auto">
          <a:xfrm>
            <a:off x="7394084" y="4343401"/>
            <a:ext cx="3121517" cy="208297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2949" name="Picture 5" descr="C:\Users\User\Documents\381922611_122107629116041101_1422367992737739964_n.jpg">
            <a:extLst>
              <a:ext uri="{FF2B5EF4-FFF2-40B4-BE49-F238E27FC236}">
                <a16:creationId xmlns:a16="http://schemas.microsoft.com/office/drawing/2014/main" id="{EEB0771D-6F32-9E3D-CBEC-7F81E3B374F0}"/>
              </a:ext>
            </a:extLst>
          </p:cNvPr>
          <p:cNvPicPr>
            <a:picLocks noChangeAspect="1" noChangeArrowheads="1"/>
          </p:cNvPicPr>
          <p:nvPr/>
        </p:nvPicPr>
        <p:blipFill>
          <a:blip r:embed="rId5" cstate="print"/>
          <a:srcRect l="11794" t="11291" r="21069" b="14516"/>
          <a:stretch>
            <a:fillRect/>
          </a:stretch>
        </p:blipFill>
        <p:spPr bwMode="auto">
          <a:xfrm>
            <a:off x="7451036" y="1371600"/>
            <a:ext cx="3064565" cy="1905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4999" name="TextBox 5">
            <a:extLst>
              <a:ext uri="{FF2B5EF4-FFF2-40B4-BE49-F238E27FC236}">
                <a16:creationId xmlns:a16="http://schemas.microsoft.com/office/drawing/2014/main" id="{A411F6CE-2115-DC7E-D70F-FE22D75BF080}"/>
              </a:ext>
            </a:extLst>
          </p:cNvPr>
          <p:cNvSpPr txBox="1">
            <a:spLocks noChangeArrowheads="1"/>
          </p:cNvSpPr>
          <p:nvPr/>
        </p:nvSpPr>
        <p:spPr bwMode="auto">
          <a:xfrm>
            <a:off x="1905001" y="76200"/>
            <a:ext cx="82343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US" altLang="en-US" sz="3200" b="1">
                <a:latin typeface="Arial" panose="020B0604020202020204" pitchFamily="34" charset="0"/>
              </a:rPr>
              <a:t>MANAGEMENT OF PROGRESSIVE GAPS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Users\Admin\IMG-20220404-WA0003.jpg">
            <a:extLst>
              <a:ext uri="{FF2B5EF4-FFF2-40B4-BE49-F238E27FC236}">
                <a16:creationId xmlns:a16="http://schemas.microsoft.com/office/drawing/2014/main" id="{F549C535-77DA-B560-9E07-9144DE495A73}"/>
              </a:ext>
            </a:extLst>
          </p:cNvPr>
          <p:cNvPicPr>
            <a:picLocks noChangeAspect="1" noChangeArrowheads="1"/>
          </p:cNvPicPr>
          <p:nvPr/>
        </p:nvPicPr>
        <p:blipFill>
          <a:blip r:embed="rId2">
            <a:lum bright="10000"/>
          </a:blip>
          <a:srcRect/>
          <a:stretch>
            <a:fillRect/>
          </a:stretch>
        </p:blipFill>
        <p:spPr bwMode="auto">
          <a:xfrm>
            <a:off x="5257800" y="2819400"/>
            <a:ext cx="5181600" cy="3441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21187" name="TextBox 3">
            <a:extLst>
              <a:ext uri="{FF2B5EF4-FFF2-40B4-BE49-F238E27FC236}">
                <a16:creationId xmlns:a16="http://schemas.microsoft.com/office/drawing/2014/main" id="{F8278D64-1A4C-3F06-4E68-869110D66CDB}"/>
              </a:ext>
            </a:extLst>
          </p:cNvPr>
          <p:cNvSpPr txBox="1">
            <a:spLocks noChangeArrowheads="1"/>
          </p:cNvSpPr>
          <p:nvPr/>
        </p:nvSpPr>
        <p:spPr bwMode="auto">
          <a:xfrm>
            <a:off x="2239964" y="0"/>
            <a:ext cx="8047037"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gn="ctr" eaLnBrk="1" hangingPunct="1">
              <a:lnSpc>
                <a:spcPct val="100000"/>
              </a:lnSpc>
              <a:spcBef>
                <a:spcPct val="0"/>
              </a:spcBef>
              <a:buFontTx/>
              <a:buNone/>
            </a:pPr>
            <a:r>
              <a:rPr lang="en-IN" altLang="en-US" sz="4400">
                <a:latin typeface="Forte" panose="03060902040502070203" pitchFamily="66" charset="0"/>
              </a:rPr>
              <a:t>Dr. Vinayak  Raghunathan M.D.S</a:t>
            </a:r>
            <a:endParaRPr lang="en-US" altLang="en-US" sz="4400">
              <a:latin typeface="Forte" panose="03060902040502070203" pitchFamily="66" charset="0"/>
            </a:endParaRPr>
          </a:p>
        </p:txBody>
      </p:sp>
      <p:sp>
        <p:nvSpPr>
          <p:cNvPr id="221188" name="TextBox 4">
            <a:extLst>
              <a:ext uri="{FF2B5EF4-FFF2-40B4-BE49-F238E27FC236}">
                <a16:creationId xmlns:a16="http://schemas.microsoft.com/office/drawing/2014/main" id="{84D65256-ECA4-64B6-AC8D-85765A1822C2}"/>
              </a:ext>
            </a:extLst>
          </p:cNvPr>
          <p:cNvSpPr txBox="1">
            <a:spLocks noChangeArrowheads="1"/>
          </p:cNvSpPr>
          <p:nvPr/>
        </p:nvSpPr>
        <p:spPr bwMode="auto">
          <a:xfrm>
            <a:off x="5638801" y="6400801"/>
            <a:ext cx="50069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IN" altLang="en-US" sz="1800">
                <a:latin typeface="Arial" panose="020B0604020202020204" pitchFamily="34" charset="0"/>
              </a:rPr>
              <a:t>With  Regional Manager of OSSTEM Company</a:t>
            </a:r>
          </a:p>
          <a:p>
            <a:pPr eaLnBrk="1" hangingPunct="1">
              <a:lnSpc>
                <a:spcPct val="100000"/>
              </a:lnSpc>
              <a:spcBef>
                <a:spcPct val="0"/>
              </a:spcBef>
              <a:buFontTx/>
              <a:buNone/>
            </a:pPr>
            <a:endParaRPr lang="en-US" altLang="en-US" sz="1800">
              <a:latin typeface="Arial" panose="020B0604020202020204" pitchFamily="34" charset="0"/>
            </a:endParaRPr>
          </a:p>
        </p:txBody>
      </p:sp>
      <p:pic>
        <p:nvPicPr>
          <p:cNvPr id="66562" name="Picture 2" descr="C:\Users\Admin\OneDrive\Desktop\IMG-20220610-WA0013.jpg">
            <a:extLst>
              <a:ext uri="{FF2B5EF4-FFF2-40B4-BE49-F238E27FC236}">
                <a16:creationId xmlns:a16="http://schemas.microsoft.com/office/drawing/2014/main" id="{267CD39B-4349-46DB-F52B-9216F52F921B}"/>
              </a:ext>
            </a:extLst>
          </p:cNvPr>
          <p:cNvPicPr>
            <a:picLocks noChangeAspect="1" noChangeArrowheads="1"/>
          </p:cNvPicPr>
          <p:nvPr/>
        </p:nvPicPr>
        <p:blipFill>
          <a:blip r:embed="rId3" cstate="print">
            <a:lum bright="20000"/>
          </a:blip>
          <a:srcRect l="3333" t="23750"/>
          <a:stretch>
            <a:fillRect/>
          </a:stretch>
        </p:blipFill>
        <p:spPr bwMode="auto">
          <a:xfrm>
            <a:off x="1828800" y="1096580"/>
            <a:ext cx="2895600" cy="5075620"/>
          </a:xfrm>
          <a:prstGeom prst="rect">
            <a:avLst/>
          </a:prstGeom>
          <a:ln w="88900" cap="sq" cmpd="thickThin">
            <a:solidFill>
              <a:srgbClr val="000000"/>
            </a:solidFill>
            <a:prstDash val="solid"/>
            <a:miter lim="800000"/>
          </a:ln>
          <a:effectLst>
            <a:innerShdw blurRad="76200">
              <a:srgbClr val="000000"/>
            </a:innerShdw>
          </a:effectLst>
        </p:spPr>
      </p:pic>
      <p:sp>
        <p:nvSpPr>
          <p:cNvPr id="221190" name="TextBox 6">
            <a:extLst>
              <a:ext uri="{FF2B5EF4-FFF2-40B4-BE49-F238E27FC236}">
                <a16:creationId xmlns:a16="http://schemas.microsoft.com/office/drawing/2014/main" id="{F1C911BC-D49D-E2B8-7C9A-76769E253D65}"/>
              </a:ext>
            </a:extLst>
          </p:cNvPr>
          <p:cNvSpPr txBox="1">
            <a:spLocks noChangeArrowheads="1"/>
          </p:cNvSpPr>
          <p:nvPr/>
        </p:nvSpPr>
        <p:spPr bwMode="auto">
          <a:xfrm>
            <a:off x="1557338" y="6440488"/>
            <a:ext cx="39290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IN" altLang="en-US" sz="1800">
                <a:latin typeface="Arial" panose="020B0604020202020204" pitchFamily="34" charset="0"/>
              </a:rPr>
              <a:t>With  Director of OSSTEM Company</a:t>
            </a:r>
          </a:p>
          <a:p>
            <a:pPr eaLnBrk="1" hangingPunct="1">
              <a:lnSpc>
                <a:spcPct val="100000"/>
              </a:lnSpc>
              <a:spcBef>
                <a:spcPct val="0"/>
              </a:spcBef>
              <a:buFontTx/>
              <a:buNone/>
            </a:pPr>
            <a:endParaRPr lang="en-US" altLang="en-US" sz="1800">
              <a:latin typeface="Arial" panose="020B0604020202020204" pitchFamily="34" charset="0"/>
            </a:endParaRPr>
          </a:p>
        </p:txBody>
      </p:sp>
      <p:pic>
        <p:nvPicPr>
          <p:cNvPr id="66563" name="Picture 3">
            <a:extLst>
              <a:ext uri="{FF2B5EF4-FFF2-40B4-BE49-F238E27FC236}">
                <a16:creationId xmlns:a16="http://schemas.microsoft.com/office/drawing/2014/main" id="{5D7CFA81-032B-6A1C-1912-E23DA57B0963}"/>
              </a:ext>
            </a:extLst>
          </p:cNvPr>
          <p:cNvPicPr>
            <a:picLocks noChangeAspect="1" noChangeArrowheads="1"/>
          </p:cNvPicPr>
          <p:nvPr/>
        </p:nvPicPr>
        <p:blipFill>
          <a:blip r:embed="rId4" cstate="print"/>
          <a:srcRect l="11875" t="35556" r="44375" b="43333"/>
          <a:stretch>
            <a:fillRect/>
          </a:stretch>
        </p:blipFill>
        <p:spPr bwMode="auto">
          <a:xfrm>
            <a:off x="5334000" y="914400"/>
            <a:ext cx="5105400" cy="14478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B8F020-6B78-E7AE-5E74-77F6E7461E4E}"/>
              </a:ext>
            </a:extLst>
          </p:cNvPr>
          <p:cNvSpPr txBox="1"/>
          <p:nvPr/>
        </p:nvSpPr>
        <p:spPr>
          <a:xfrm>
            <a:off x="3826276" y="2645546"/>
            <a:ext cx="3545458" cy="769441"/>
          </a:xfrm>
          <a:prstGeom prst="rect">
            <a:avLst/>
          </a:prstGeom>
          <a:noFill/>
        </p:spPr>
        <p:txBody>
          <a:bodyPr wrap="none" rtlCol="0">
            <a:spAutoFit/>
          </a:bodyPr>
          <a:lstStyle/>
          <a:p>
            <a:r>
              <a:rPr lang="en-US" sz="4400" b="1" dirty="0"/>
              <a:t>Wisdom tooth</a:t>
            </a:r>
          </a:p>
        </p:txBody>
      </p:sp>
    </p:spTree>
    <p:extLst>
      <p:ext uri="{BB962C8B-B14F-4D97-AF65-F5344CB8AC3E}">
        <p14:creationId xmlns:p14="http://schemas.microsoft.com/office/powerpoint/2010/main" val="22582865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Box 4">
            <a:extLst>
              <a:ext uri="{FF2B5EF4-FFF2-40B4-BE49-F238E27FC236}">
                <a16:creationId xmlns:a16="http://schemas.microsoft.com/office/drawing/2014/main" id="{222855A2-AB12-FEF7-7501-7247F8AE8649}"/>
              </a:ext>
            </a:extLst>
          </p:cNvPr>
          <p:cNvSpPr txBox="1">
            <a:spLocks noChangeArrowheads="1"/>
          </p:cNvSpPr>
          <p:nvPr/>
        </p:nvSpPr>
        <p:spPr bwMode="auto">
          <a:xfrm flipH="1">
            <a:off x="1752600" y="381001"/>
            <a:ext cx="7951788"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gn="ctr" eaLnBrk="1" hangingPunct="1">
              <a:lnSpc>
                <a:spcPct val="100000"/>
              </a:lnSpc>
              <a:spcBef>
                <a:spcPct val="0"/>
              </a:spcBef>
              <a:buFontTx/>
              <a:buNone/>
            </a:pPr>
            <a:r>
              <a:rPr lang="en-US" altLang="en-US" sz="6600">
                <a:latin typeface="Arial" panose="020B0604020202020204" pitchFamily="34" charset="0"/>
              </a:rPr>
              <a:t>MANAGEMENT OF WISDOM TEETH</a:t>
            </a:r>
          </a:p>
        </p:txBody>
      </p:sp>
      <p:sp>
        <p:nvSpPr>
          <p:cNvPr id="34819" name="TextBox 4">
            <a:extLst>
              <a:ext uri="{FF2B5EF4-FFF2-40B4-BE49-F238E27FC236}">
                <a16:creationId xmlns:a16="http://schemas.microsoft.com/office/drawing/2014/main" id="{5B0E4B2D-9EBC-350A-4072-CFF088C3EABE}"/>
              </a:ext>
            </a:extLst>
          </p:cNvPr>
          <p:cNvSpPr txBox="1">
            <a:spLocks noChangeArrowheads="1"/>
          </p:cNvSpPr>
          <p:nvPr/>
        </p:nvSpPr>
        <p:spPr bwMode="auto">
          <a:xfrm>
            <a:off x="1828801" y="2590800"/>
            <a:ext cx="3749675"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250000"/>
              </a:lnSpc>
              <a:spcBef>
                <a:spcPct val="0"/>
              </a:spcBef>
              <a:buFontTx/>
              <a:buNone/>
            </a:pPr>
            <a:r>
              <a:rPr lang="en-US" altLang="en-US" sz="2800">
                <a:latin typeface="Arial" panose="020B0604020202020204" pitchFamily="34" charset="0"/>
              </a:rPr>
              <a:t>1. IMPACTION</a:t>
            </a:r>
          </a:p>
          <a:p>
            <a:pPr eaLnBrk="1" hangingPunct="1">
              <a:lnSpc>
                <a:spcPct val="250000"/>
              </a:lnSpc>
              <a:spcBef>
                <a:spcPct val="0"/>
              </a:spcBef>
              <a:buFontTx/>
              <a:buNone/>
            </a:pPr>
            <a:r>
              <a:rPr lang="en-US" altLang="en-US" sz="2800">
                <a:latin typeface="Arial" panose="020B0604020202020204" pitchFamily="34" charset="0"/>
              </a:rPr>
              <a:t>2.OPERCULECTOMY</a:t>
            </a:r>
          </a:p>
          <a:p>
            <a:pPr eaLnBrk="1" hangingPunct="1">
              <a:lnSpc>
                <a:spcPct val="250000"/>
              </a:lnSpc>
              <a:spcBef>
                <a:spcPct val="0"/>
              </a:spcBef>
              <a:buFontTx/>
              <a:buNone/>
            </a:pPr>
            <a:r>
              <a:rPr lang="en-US" altLang="en-US" sz="2800">
                <a:latin typeface="Arial" panose="020B0604020202020204" pitchFamily="34" charset="0"/>
              </a:rPr>
              <a:t>3.R.C.T</a:t>
            </a:r>
          </a:p>
        </p:txBody>
      </p:sp>
      <p:sp>
        <p:nvSpPr>
          <p:cNvPr id="31748" name="TextBox 8">
            <a:extLst>
              <a:ext uri="{FF2B5EF4-FFF2-40B4-BE49-F238E27FC236}">
                <a16:creationId xmlns:a16="http://schemas.microsoft.com/office/drawing/2014/main" id="{F107B9E1-01FD-C4A7-B43E-D2933A5A0638}"/>
              </a:ext>
            </a:extLst>
          </p:cNvPr>
          <p:cNvSpPr txBox="1">
            <a:spLocks noChangeArrowheads="1"/>
          </p:cNvSpPr>
          <p:nvPr/>
        </p:nvSpPr>
        <p:spPr bwMode="auto">
          <a:xfrm>
            <a:off x="6502401" y="3890964"/>
            <a:ext cx="3095719" cy="923330"/>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marL="342900" indent="-342900">
              <a:lnSpc>
                <a:spcPct val="100000"/>
              </a:lnSpc>
              <a:spcBef>
                <a:spcPct val="0"/>
              </a:spcBef>
              <a:buFontTx/>
              <a:buAutoNum type="alphaLcParenR"/>
              <a:defRPr/>
            </a:pPr>
            <a:r>
              <a:rPr lang="en-US" altLang="en-US" sz="1800" dirty="0">
                <a:latin typeface="Arial" panose="020B0604020202020204" pitchFamily="34" charset="0"/>
              </a:rPr>
              <a:t>Peri-coronal flap removal</a:t>
            </a:r>
          </a:p>
          <a:p>
            <a:pPr eaLnBrk="1" hangingPunct="1">
              <a:lnSpc>
                <a:spcPct val="100000"/>
              </a:lnSpc>
              <a:spcBef>
                <a:spcPct val="0"/>
              </a:spcBef>
              <a:buFont typeface="Arial" panose="020B0604020202020204" pitchFamily="34" charset="0"/>
              <a:buNone/>
              <a:defRPr/>
            </a:pPr>
            <a:endParaRPr lang="en-US" altLang="en-US" sz="1800" dirty="0">
              <a:latin typeface="Arial" panose="020B0604020202020204" pitchFamily="34" charset="0"/>
            </a:endParaRPr>
          </a:p>
          <a:p>
            <a:pPr eaLnBrk="1" hangingPunct="1">
              <a:lnSpc>
                <a:spcPct val="100000"/>
              </a:lnSpc>
              <a:spcBef>
                <a:spcPct val="0"/>
              </a:spcBef>
              <a:buFontTx/>
              <a:buNone/>
              <a:defRPr/>
            </a:pPr>
            <a:r>
              <a:rPr lang="en-US" altLang="en-US" sz="1800" dirty="0">
                <a:latin typeface="Arial" panose="020B0604020202020204" pitchFamily="34" charset="0"/>
              </a:rPr>
              <a:t>b) Bone Trimming</a:t>
            </a:r>
          </a:p>
        </p:txBody>
      </p:sp>
      <p:cxnSp>
        <p:nvCxnSpPr>
          <p:cNvPr id="10" name="Straight Arrow Connector 9">
            <a:extLst>
              <a:ext uri="{FF2B5EF4-FFF2-40B4-BE49-F238E27FC236}">
                <a16:creationId xmlns:a16="http://schemas.microsoft.com/office/drawing/2014/main" id="{6AA48D83-4393-8382-5C37-467FD8C632F3}"/>
              </a:ext>
            </a:extLst>
          </p:cNvPr>
          <p:cNvCxnSpPr>
            <a:cxnSpLocks/>
            <a:endCxn id="31748" idx="1"/>
          </p:cNvCxnSpPr>
          <p:nvPr/>
        </p:nvCxnSpPr>
        <p:spPr>
          <a:xfrm flipV="1">
            <a:off x="5435600" y="4352629"/>
            <a:ext cx="1066801" cy="2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3C2648-5C24-23EE-F730-754C79A0E31B}"/>
              </a:ext>
            </a:extLst>
          </p:cNvPr>
          <p:cNvPicPr>
            <a:picLocks noChangeAspect="1"/>
          </p:cNvPicPr>
          <p:nvPr/>
        </p:nvPicPr>
        <p:blipFill rotWithShape="1">
          <a:blip r:embed="rId2" cstate="print"/>
          <a:srcRect l="26689" t="8888"/>
          <a:stretch/>
        </p:blipFill>
        <p:spPr>
          <a:xfrm flipH="1">
            <a:off x="5257801" y="5562601"/>
            <a:ext cx="1395461" cy="117129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5843" name="TextBox 9">
            <a:extLst>
              <a:ext uri="{FF2B5EF4-FFF2-40B4-BE49-F238E27FC236}">
                <a16:creationId xmlns:a16="http://schemas.microsoft.com/office/drawing/2014/main" id="{D3586333-76B5-C00C-2552-84F1BF139C56}"/>
              </a:ext>
            </a:extLst>
          </p:cNvPr>
          <p:cNvSpPr txBox="1">
            <a:spLocks noChangeArrowheads="1"/>
          </p:cNvSpPr>
          <p:nvPr/>
        </p:nvSpPr>
        <p:spPr bwMode="auto">
          <a:xfrm flipH="1">
            <a:off x="4981576" y="228600"/>
            <a:ext cx="5762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US" altLang="en-US" sz="3200" b="1">
                <a:latin typeface="Arial" panose="020B0604020202020204" pitchFamily="34" charset="0"/>
              </a:rPr>
              <a:t>O.P.G/ FULL MOUTH X-RAY</a:t>
            </a:r>
          </a:p>
        </p:txBody>
      </p:sp>
      <p:sp>
        <p:nvSpPr>
          <p:cNvPr id="35844" name="TextBox 7">
            <a:extLst>
              <a:ext uri="{FF2B5EF4-FFF2-40B4-BE49-F238E27FC236}">
                <a16:creationId xmlns:a16="http://schemas.microsoft.com/office/drawing/2014/main" id="{668F0092-B0B2-CF45-CD57-24B04F9EE1DA}"/>
              </a:ext>
            </a:extLst>
          </p:cNvPr>
          <p:cNvSpPr txBox="1">
            <a:spLocks noChangeArrowheads="1"/>
          </p:cNvSpPr>
          <p:nvPr/>
        </p:nvSpPr>
        <p:spPr bwMode="auto">
          <a:xfrm flipH="1">
            <a:off x="3886201" y="3048001"/>
            <a:ext cx="40163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gn="ctr" eaLnBrk="1" hangingPunct="1">
              <a:lnSpc>
                <a:spcPct val="100000"/>
              </a:lnSpc>
              <a:spcBef>
                <a:spcPct val="0"/>
              </a:spcBef>
              <a:buFontTx/>
              <a:buNone/>
            </a:pPr>
            <a:r>
              <a:rPr lang="en-US" altLang="en-US" sz="1400">
                <a:solidFill>
                  <a:schemeClr val="bg1"/>
                </a:solidFill>
                <a:latin typeface="Arial" panose="020B0604020202020204" pitchFamily="34" charset="0"/>
              </a:rPr>
              <a:t>Dr.Vinayak</a:t>
            </a:r>
          </a:p>
          <a:p>
            <a:pPr algn="ctr" eaLnBrk="1" hangingPunct="1">
              <a:lnSpc>
                <a:spcPct val="100000"/>
              </a:lnSpc>
              <a:spcBef>
                <a:spcPct val="0"/>
              </a:spcBef>
              <a:buFontTx/>
              <a:buNone/>
            </a:pPr>
            <a:r>
              <a:rPr lang="en-US" altLang="en-US" sz="1400">
                <a:solidFill>
                  <a:schemeClr val="bg1"/>
                </a:solidFill>
                <a:latin typeface="Arial" panose="020B0604020202020204" pitchFamily="34" charset="0"/>
              </a:rPr>
              <a:t> Raghunathan</a:t>
            </a:r>
          </a:p>
        </p:txBody>
      </p:sp>
      <p:pic>
        <p:nvPicPr>
          <p:cNvPr id="4" name="Picture 3">
            <a:extLst>
              <a:ext uri="{FF2B5EF4-FFF2-40B4-BE49-F238E27FC236}">
                <a16:creationId xmlns:a16="http://schemas.microsoft.com/office/drawing/2014/main" id="{9614F773-A451-B65D-8088-14E381AB6773}"/>
              </a:ext>
            </a:extLst>
          </p:cNvPr>
          <p:cNvPicPr>
            <a:picLocks noChangeAspect="1"/>
          </p:cNvPicPr>
          <p:nvPr/>
        </p:nvPicPr>
        <p:blipFill>
          <a:blip r:embed="rId3" cstate="print">
            <a:lum bright="10000" contrast="20000"/>
          </a:blip>
          <a:stretch>
            <a:fillRect/>
          </a:stretch>
        </p:blipFill>
        <p:spPr>
          <a:xfrm>
            <a:off x="9099618" y="5458712"/>
            <a:ext cx="1460576" cy="12165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5846" name="TextBox 7">
            <a:extLst>
              <a:ext uri="{FF2B5EF4-FFF2-40B4-BE49-F238E27FC236}">
                <a16:creationId xmlns:a16="http://schemas.microsoft.com/office/drawing/2014/main" id="{EAF8CA6E-A3D1-207E-AEE8-46F43365054A}"/>
              </a:ext>
            </a:extLst>
          </p:cNvPr>
          <p:cNvSpPr txBox="1">
            <a:spLocks noChangeArrowheads="1"/>
          </p:cNvSpPr>
          <p:nvPr/>
        </p:nvSpPr>
        <p:spPr bwMode="auto">
          <a:xfrm flipH="1">
            <a:off x="5562600" y="4002089"/>
            <a:ext cx="5670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algn="ctr" eaLnBrk="1" hangingPunct="1">
              <a:lnSpc>
                <a:spcPct val="100000"/>
              </a:lnSpc>
              <a:spcBef>
                <a:spcPct val="0"/>
              </a:spcBef>
              <a:buFontTx/>
              <a:buNone/>
            </a:pPr>
            <a:r>
              <a:rPr lang="en-US" altLang="en-US" sz="1400">
                <a:solidFill>
                  <a:schemeClr val="bg1"/>
                </a:solidFill>
                <a:latin typeface="Arial" panose="020B0604020202020204" pitchFamily="34" charset="0"/>
              </a:rPr>
              <a:t>Dr.Vinayak  Raghunathan</a:t>
            </a:r>
          </a:p>
        </p:txBody>
      </p:sp>
      <p:sp>
        <p:nvSpPr>
          <p:cNvPr id="10" name="Oval 9">
            <a:extLst>
              <a:ext uri="{FF2B5EF4-FFF2-40B4-BE49-F238E27FC236}">
                <a16:creationId xmlns:a16="http://schemas.microsoft.com/office/drawing/2014/main" id="{9F985AA3-CD47-D2AC-8C1A-E355FB587978}"/>
              </a:ext>
            </a:extLst>
          </p:cNvPr>
          <p:cNvSpPr/>
          <p:nvPr/>
        </p:nvSpPr>
        <p:spPr>
          <a:xfrm>
            <a:off x="2895600" y="2286000"/>
            <a:ext cx="1219200" cy="1524000"/>
          </a:xfrm>
          <a:prstGeom prst="ellipse">
            <a:avLst/>
          </a:prstGeom>
          <a:no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3499" name="Picture 11" descr="D:\CLINIC\ppt update\pictures\dropbox fotos\sau_saurabh_09022019_144401.jpg">
            <a:extLst>
              <a:ext uri="{FF2B5EF4-FFF2-40B4-BE49-F238E27FC236}">
                <a16:creationId xmlns:a16="http://schemas.microsoft.com/office/drawing/2014/main" id="{40854CE5-CD71-DF45-1535-086B69BAA96E}"/>
              </a:ext>
            </a:extLst>
          </p:cNvPr>
          <p:cNvPicPr>
            <a:picLocks noChangeAspect="1" noChangeArrowheads="1"/>
          </p:cNvPicPr>
          <p:nvPr/>
        </p:nvPicPr>
        <p:blipFill>
          <a:blip r:embed="rId4" cstate="print">
            <a:lum bright="20000" contrast="20000"/>
          </a:blip>
          <a:srcRect l="5459"/>
          <a:stretch>
            <a:fillRect/>
          </a:stretch>
        </p:blipFill>
        <p:spPr bwMode="auto">
          <a:xfrm flipH="1">
            <a:off x="3352800" y="4724400"/>
            <a:ext cx="1337194" cy="11449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a:extLst>
              <a:ext uri="{FF2B5EF4-FFF2-40B4-BE49-F238E27FC236}">
                <a16:creationId xmlns:a16="http://schemas.microsoft.com/office/drawing/2014/main" id="{9474E2ED-260E-BD73-0D9C-6901F0704760}"/>
              </a:ext>
            </a:extLst>
          </p:cNvPr>
          <p:cNvPicPr>
            <a:picLocks noChangeAspect="1"/>
          </p:cNvPicPr>
          <p:nvPr/>
        </p:nvPicPr>
        <p:blipFill rotWithShape="1">
          <a:blip r:embed="rId5" cstate="print"/>
          <a:srcRect l="-1044" t="13793" r="11047" b="3327"/>
          <a:stretch/>
        </p:blipFill>
        <p:spPr>
          <a:xfrm>
            <a:off x="1617811" y="5537099"/>
            <a:ext cx="1337193" cy="12218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107" name="Picture 12" descr="C:\Users\Admin\Downloads\thumbnail_Mohan  40M_OPG.jpg">
            <a:extLst>
              <a:ext uri="{FF2B5EF4-FFF2-40B4-BE49-F238E27FC236}">
                <a16:creationId xmlns:a16="http://schemas.microsoft.com/office/drawing/2014/main" id="{C7FB8A4A-48F4-85C4-49DA-8C742291F0FF}"/>
              </a:ext>
            </a:extLst>
          </p:cNvPr>
          <p:cNvPicPr>
            <a:picLocks noChangeAspect="1" noChangeArrowheads="1"/>
          </p:cNvPicPr>
          <p:nvPr/>
        </p:nvPicPr>
        <p:blipFill>
          <a:blip r:embed="rId6" cstate="print">
            <a:lum bright="20000" contrast="40000"/>
          </a:blip>
          <a:srcRect l="12444" t="18086" r="5241" b="7761"/>
          <a:stretch>
            <a:fillRect/>
          </a:stretch>
        </p:blipFill>
        <p:spPr bwMode="auto">
          <a:xfrm>
            <a:off x="2241550" y="762000"/>
            <a:ext cx="7512050" cy="3581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5851" name="Picture 2">
            <a:extLst>
              <a:ext uri="{FF2B5EF4-FFF2-40B4-BE49-F238E27FC236}">
                <a16:creationId xmlns:a16="http://schemas.microsoft.com/office/drawing/2014/main" id="{4BFC37A5-9CD1-2CA9-DFCD-D83111D301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64413" y="4529139"/>
            <a:ext cx="1219200"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rrow: Right 12">
            <a:extLst>
              <a:ext uri="{FF2B5EF4-FFF2-40B4-BE49-F238E27FC236}">
                <a16:creationId xmlns:a16="http://schemas.microsoft.com/office/drawing/2014/main" id="{5AE87931-519A-C6C6-0123-861D12960811}"/>
              </a:ext>
            </a:extLst>
          </p:cNvPr>
          <p:cNvSpPr/>
          <p:nvPr/>
        </p:nvSpPr>
        <p:spPr>
          <a:xfrm>
            <a:off x="3916364" y="4989514"/>
            <a:ext cx="4084637" cy="26828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3" name="Picture 2">
            <a:extLst>
              <a:ext uri="{FF2B5EF4-FFF2-40B4-BE49-F238E27FC236}">
                <a16:creationId xmlns:a16="http://schemas.microsoft.com/office/drawing/2014/main" id="{8B2590D7-8F02-3D82-2C04-A1AF638F97F5}"/>
              </a:ext>
            </a:extLst>
          </p:cNvPr>
          <p:cNvPicPr>
            <a:picLocks noChangeAspect="1"/>
          </p:cNvPicPr>
          <p:nvPr/>
        </p:nvPicPr>
        <p:blipFill>
          <a:blip r:embed="rId2"/>
          <a:srcRect l="24814" t="51111" r="45556" b="24445"/>
          <a:stretch>
            <a:fillRect/>
          </a:stretch>
        </p:blipFill>
        <p:spPr>
          <a:xfrm>
            <a:off x="4732095" y="3742090"/>
            <a:ext cx="2267858" cy="24946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2BD21C46-34FC-0B65-87CF-290ABBA262B8}"/>
              </a:ext>
            </a:extLst>
          </p:cNvPr>
          <p:cNvPicPr>
            <a:picLocks noChangeAspect="1"/>
          </p:cNvPicPr>
          <p:nvPr/>
        </p:nvPicPr>
        <p:blipFill>
          <a:blip r:embed="rId3"/>
          <a:srcRect l="23333" t="42222" r="45556" b="30000"/>
          <a:stretch>
            <a:fillRect/>
          </a:stretch>
        </p:blipFill>
        <p:spPr>
          <a:xfrm>
            <a:off x="1676400" y="3716298"/>
            <a:ext cx="2240280" cy="2667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2D288FF5-B516-58B9-C1E6-773044EB0C9D}"/>
              </a:ext>
            </a:extLst>
          </p:cNvPr>
          <p:cNvPicPr>
            <a:picLocks noChangeAspect="1"/>
          </p:cNvPicPr>
          <p:nvPr/>
        </p:nvPicPr>
        <p:blipFill>
          <a:blip r:embed="rId4"/>
          <a:srcRect l="15000" t="35555" r="16666" b="20371"/>
          <a:stretch>
            <a:fillRect/>
          </a:stretch>
        </p:blipFill>
        <p:spPr>
          <a:xfrm>
            <a:off x="3257940" y="262764"/>
            <a:ext cx="5156992" cy="24946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7894" name="TextBox 7">
            <a:extLst>
              <a:ext uri="{FF2B5EF4-FFF2-40B4-BE49-F238E27FC236}">
                <a16:creationId xmlns:a16="http://schemas.microsoft.com/office/drawing/2014/main" id="{45719830-CF07-E2D8-C4C3-5BDF1B7E1AB1}"/>
              </a:ext>
            </a:extLst>
          </p:cNvPr>
          <p:cNvSpPr txBox="1">
            <a:spLocks noChangeArrowheads="1"/>
          </p:cNvSpPr>
          <p:nvPr/>
        </p:nvSpPr>
        <p:spPr bwMode="auto">
          <a:xfrm>
            <a:off x="6172201" y="5800725"/>
            <a:ext cx="6969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US" altLang="en-US" sz="1800">
                <a:latin typeface="Arial" panose="020B0604020202020204" pitchFamily="34" charset="0"/>
              </a:rPr>
              <a:t>2025</a:t>
            </a:r>
          </a:p>
        </p:txBody>
      </p:sp>
      <p:sp>
        <p:nvSpPr>
          <p:cNvPr id="37895" name="TextBox 8">
            <a:extLst>
              <a:ext uri="{FF2B5EF4-FFF2-40B4-BE49-F238E27FC236}">
                <a16:creationId xmlns:a16="http://schemas.microsoft.com/office/drawing/2014/main" id="{583B8BDF-D9B0-899C-D6A3-A0E7FCD45AF6}"/>
              </a:ext>
            </a:extLst>
          </p:cNvPr>
          <p:cNvSpPr txBox="1">
            <a:spLocks noChangeArrowheads="1"/>
          </p:cNvSpPr>
          <p:nvPr/>
        </p:nvSpPr>
        <p:spPr bwMode="auto">
          <a:xfrm>
            <a:off x="2909888" y="5614989"/>
            <a:ext cx="696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US" altLang="en-US" sz="1800">
                <a:latin typeface="Arial" panose="020B0604020202020204" pitchFamily="34" charset="0"/>
              </a:rPr>
              <a:t>2024</a:t>
            </a:r>
          </a:p>
        </p:txBody>
      </p:sp>
      <p:pic>
        <p:nvPicPr>
          <p:cNvPr id="11" name="Picture 10">
            <a:extLst>
              <a:ext uri="{FF2B5EF4-FFF2-40B4-BE49-F238E27FC236}">
                <a16:creationId xmlns:a16="http://schemas.microsoft.com/office/drawing/2014/main" id="{379C3E45-1EB3-A62A-1FC0-7D91633C942E}"/>
              </a:ext>
            </a:extLst>
          </p:cNvPr>
          <p:cNvPicPr>
            <a:picLocks noChangeAspect="1"/>
          </p:cNvPicPr>
          <p:nvPr/>
        </p:nvPicPr>
        <p:blipFill>
          <a:blip r:embed="rId5"/>
          <a:srcRect l="4073" t="35555" r="20372" b="23335"/>
          <a:stretch>
            <a:fillRect/>
          </a:stretch>
        </p:blipFill>
        <p:spPr>
          <a:xfrm>
            <a:off x="8157532" y="4156451"/>
            <a:ext cx="2209800" cy="1934308"/>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37897" name="TextBox 11">
            <a:extLst>
              <a:ext uri="{FF2B5EF4-FFF2-40B4-BE49-F238E27FC236}">
                <a16:creationId xmlns:a16="http://schemas.microsoft.com/office/drawing/2014/main" id="{16D00A4B-692D-E12B-693B-5B40B1048872}"/>
              </a:ext>
            </a:extLst>
          </p:cNvPr>
          <p:cNvSpPr txBox="1">
            <a:spLocks noChangeArrowheads="1"/>
          </p:cNvSpPr>
          <p:nvPr/>
        </p:nvSpPr>
        <p:spPr bwMode="auto">
          <a:xfrm>
            <a:off x="1981201" y="2906713"/>
            <a:ext cx="71294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US" altLang="en-US" sz="3200" b="1">
                <a:latin typeface="Arial" panose="020B0604020202020204" pitchFamily="34" charset="0"/>
              </a:rPr>
              <a:t>RESULT OF DELAYED TREATMENT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0CFDD5-98F2-65F2-C3F9-0A5FDA7F7F13}"/>
              </a:ext>
            </a:extLst>
          </p:cNvPr>
          <p:cNvPicPr>
            <a:picLocks noChangeAspect="1"/>
          </p:cNvPicPr>
          <p:nvPr/>
        </p:nvPicPr>
        <p:blipFill>
          <a:blip r:embed="rId2"/>
          <a:srcRect l="42499" t="35185" r="33334" b="24815"/>
          <a:stretch>
            <a:fillRect/>
          </a:stretch>
        </p:blipFill>
        <p:spPr>
          <a:xfrm>
            <a:off x="3428999" y="1676400"/>
            <a:ext cx="4790722" cy="446032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9939" name="TextBox 3">
            <a:extLst>
              <a:ext uri="{FF2B5EF4-FFF2-40B4-BE49-F238E27FC236}">
                <a16:creationId xmlns:a16="http://schemas.microsoft.com/office/drawing/2014/main" id="{530B97BF-411D-53A7-8E84-0FE8DD2BF7EE}"/>
              </a:ext>
            </a:extLst>
          </p:cNvPr>
          <p:cNvSpPr txBox="1">
            <a:spLocks noChangeArrowheads="1"/>
          </p:cNvSpPr>
          <p:nvPr/>
        </p:nvSpPr>
        <p:spPr bwMode="auto">
          <a:xfrm>
            <a:off x="4106863" y="495300"/>
            <a:ext cx="34337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entury Gothic" panose="020B050202020202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entury Gothic" panose="020B050202020202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entury Gothic" panose="020B050202020202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entury Gothic" panose="020B0502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entury Gothic" panose="020B0502020202020204" pitchFamily="34" charset="0"/>
              </a:defRPr>
            </a:lvl9pPr>
          </a:lstStyle>
          <a:p>
            <a:pPr eaLnBrk="1" hangingPunct="1">
              <a:lnSpc>
                <a:spcPct val="100000"/>
              </a:lnSpc>
              <a:spcBef>
                <a:spcPct val="0"/>
              </a:spcBef>
              <a:buFontTx/>
              <a:buNone/>
            </a:pPr>
            <a:r>
              <a:rPr lang="en-US" altLang="en-US" sz="3200">
                <a:latin typeface="Arial" panose="020B0604020202020204" pitchFamily="34" charset="0"/>
              </a:rPr>
              <a:t>CHEEK</a:t>
            </a:r>
            <a:r>
              <a:rPr lang="en-US" altLang="en-US" sz="1800">
                <a:latin typeface="Arial" panose="020B0604020202020204" pitchFamily="34" charset="0"/>
              </a:rPr>
              <a:t>  BITE PROBLEM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5A23EA-BFE0-89E8-EFA0-7AF392A04F79}"/>
              </a:ext>
            </a:extLst>
          </p:cNvPr>
          <p:cNvSpPr txBox="1"/>
          <p:nvPr/>
        </p:nvSpPr>
        <p:spPr>
          <a:xfrm>
            <a:off x="3098307" y="2219417"/>
            <a:ext cx="4473276" cy="769441"/>
          </a:xfrm>
          <a:prstGeom prst="rect">
            <a:avLst/>
          </a:prstGeom>
          <a:noFill/>
        </p:spPr>
        <p:txBody>
          <a:bodyPr wrap="none" rtlCol="0">
            <a:spAutoFit/>
          </a:bodyPr>
          <a:lstStyle/>
          <a:p>
            <a:r>
              <a:rPr lang="en-US" sz="4400" b="1" dirty="0"/>
              <a:t>Pediatric dentistry</a:t>
            </a:r>
          </a:p>
        </p:txBody>
      </p:sp>
    </p:spTree>
    <p:extLst>
      <p:ext uri="{BB962C8B-B14F-4D97-AF65-F5344CB8AC3E}">
        <p14:creationId xmlns:p14="http://schemas.microsoft.com/office/powerpoint/2010/main" val="15791388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1">
            <a:extLst>
              <a:ext uri="{FF2B5EF4-FFF2-40B4-BE49-F238E27FC236}">
                <a16:creationId xmlns:a16="http://schemas.microsoft.com/office/drawing/2014/main" id="{3031B350-93BB-35DB-C7E1-46094FE280DE}"/>
              </a:ext>
            </a:extLst>
          </p:cNvPr>
          <p:cNvSpPr txBox="1">
            <a:spLocks noChangeArrowheads="1"/>
          </p:cNvSpPr>
          <p:nvPr/>
        </p:nvSpPr>
        <p:spPr bwMode="auto">
          <a:xfrm>
            <a:off x="2832927" y="161054"/>
            <a:ext cx="6526146"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en-US" sz="4050" b="1" dirty="0"/>
              <a:t>WHY TO TREAT MILK </a:t>
            </a:r>
            <a:r>
              <a:rPr lang="en-US" altLang="en-US" sz="4050" b="1" dirty="0" err="1"/>
              <a:t>TeeTH</a:t>
            </a:r>
            <a:r>
              <a:rPr lang="en-US" altLang="en-US" sz="4050" b="1" dirty="0"/>
              <a:t> ? </a:t>
            </a:r>
          </a:p>
        </p:txBody>
      </p:sp>
      <p:sp>
        <p:nvSpPr>
          <p:cNvPr id="4100" name="TextBox 9">
            <a:extLst>
              <a:ext uri="{FF2B5EF4-FFF2-40B4-BE49-F238E27FC236}">
                <a16:creationId xmlns:a16="http://schemas.microsoft.com/office/drawing/2014/main" id="{F62C3425-E8EF-6F65-12A5-7AFF49C03B18}"/>
              </a:ext>
            </a:extLst>
          </p:cNvPr>
          <p:cNvSpPr txBox="1">
            <a:spLocks noChangeArrowheads="1"/>
          </p:cNvSpPr>
          <p:nvPr/>
        </p:nvSpPr>
        <p:spPr bwMode="auto">
          <a:xfrm>
            <a:off x="3190836" y="2958888"/>
            <a:ext cx="556234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lnSpc>
                <a:spcPct val="100000"/>
              </a:lnSpc>
              <a:spcBef>
                <a:spcPct val="0"/>
              </a:spcBef>
              <a:buFont typeface="Calibri Light" panose="020F0302020204030204" pitchFamily="34" charset="0"/>
              <a:buAutoNum type="arabicPeriod"/>
            </a:pPr>
            <a:endParaRPr lang="en-US" altLang="en-US" sz="2400" b="1" dirty="0"/>
          </a:p>
          <a:p>
            <a:pPr>
              <a:lnSpc>
                <a:spcPct val="100000"/>
              </a:lnSpc>
              <a:spcBef>
                <a:spcPct val="0"/>
              </a:spcBef>
              <a:buFont typeface="Calibri Light" panose="020F0302020204030204" pitchFamily="34" charset="0"/>
              <a:buAutoNum type="arabicPeriod"/>
            </a:pPr>
            <a:r>
              <a:rPr lang="en-IN" altLang="en-US" sz="2400" b="1" dirty="0"/>
              <a:t>To Avoid SPREAD OF INFECTION TO PERMANENT TEETH</a:t>
            </a:r>
          </a:p>
          <a:p>
            <a:pPr>
              <a:lnSpc>
                <a:spcPct val="100000"/>
              </a:lnSpc>
              <a:spcBef>
                <a:spcPct val="0"/>
              </a:spcBef>
              <a:buFont typeface="Calibri Light" panose="020F0302020204030204" pitchFamily="34" charset="0"/>
              <a:buAutoNum type="arabicPeriod"/>
            </a:pPr>
            <a:endParaRPr lang="en-US" altLang="en-US" sz="2400" b="1" dirty="0"/>
          </a:p>
          <a:p>
            <a:pPr>
              <a:lnSpc>
                <a:spcPct val="100000"/>
              </a:lnSpc>
              <a:spcBef>
                <a:spcPct val="0"/>
              </a:spcBef>
              <a:buFont typeface="Calibri Light" panose="020F0302020204030204" pitchFamily="34" charset="0"/>
              <a:buAutoNum type="arabicPeriod"/>
            </a:pPr>
            <a:r>
              <a:rPr lang="en-US" altLang="en-US" sz="2400" b="1" dirty="0"/>
              <a:t>To Avoid PERMANENT DAMAGE TO UNDERLYING PERMANENT TOOTH</a:t>
            </a:r>
          </a:p>
          <a:p>
            <a:pPr>
              <a:lnSpc>
                <a:spcPct val="100000"/>
              </a:lnSpc>
              <a:spcBef>
                <a:spcPct val="0"/>
              </a:spcBef>
              <a:buFont typeface="Calibri Light" panose="020F0302020204030204" pitchFamily="34" charset="0"/>
              <a:buAutoNum type="arabicPeriod"/>
            </a:pPr>
            <a:endParaRPr lang="en-IN" altLang="en-US" sz="2400" b="1" dirty="0"/>
          </a:p>
          <a:p>
            <a:pPr>
              <a:lnSpc>
                <a:spcPct val="100000"/>
              </a:lnSpc>
              <a:spcBef>
                <a:spcPct val="0"/>
              </a:spcBef>
              <a:buFont typeface="Calibri Light" panose="020F0302020204030204" pitchFamily="34" charset="0"/>
              <a:buAutoNum type="arabicPeriod"/>
            </a:pPr>
            <a:r>
              <a:rPr lang="en-IN" altLang="en-US" sz="2400" b="1" dirty="0"/>
              <a:t>IMPROPER TIMING OF  PRIMARY TEETH SHEDDING LEADING TO</a:t>
            </a:r>
          </a:p>
          <a:p>
            <a:pPr marL="0" indent="0">
              <a:lnSpc>
                <a:spcPct val="100000"/>
              </a:lnSpc>
              <a:spcBef>
                <a:spcPct val="0"/>
              </a:spcBef>
              <a:buNone/>
            </a:pPr>
            <a:r>
              <a:rPr lang="en-IN" altLang="en-US" sz="2400" b="1" dirty="0"/>
              <a:t> MAL-ALIGNMENT OF PERMANENT TEETH</a:t>
            </a:r>
          </a:p>
          <a:p>
            <a:pPr>
              <a:lnSpc>
                <a:spcPct val="100000"/>
              </a:lnSpc>
              <a:spcBef>
                <a:spcPct val="0"/>
              </a:spcBef>
              <a:buFont typeface="Calibri Light" panose="020F0302020204030204" pitchFamily="34" charset="0"/>
              <a:buAutoNum type="arabicPeriod"/>
            </a:pPr>
            <a:endParaRPr lang="en-US" altLang="en-US" sz="2400" b="1" dirty="0"/>
          </a:p>
        </p:txBody>
      </p:sp>
      <p:pic>
        <p:nvPicPr>
          <p:cNvPr id="5135" name="Picture 15" descr="C:\Users\Admin\santhosh_sneha_11032019_184440.jpg">
            <a:extLst>
              <a:ext uri="{FF2B5EF4-FFF2-40B4-BE49-F238E27FC236}">
                <a16:creationId xmlns:a16="http://schemas.microsoft.com/office/drawing/2014/main" id="{8654B698-32F5-8C1A-EEC6-2800546D0F31}"/>
              </a:ext>
            </a:extLst>
          </p:cNvPr>
          <p:cNvPicPr>
            <a:picLocks noChangeAspect="1" noChangeArrowheads="1"/>
          </p:cNvPicPr>
          <p:nvPr/>
        </p:nvPicPr>
        <p:blipFill>
          <a:blip r:embed="rId2" cstate="print"/>
          <a:srcRect l="17323" t="32764" r="5020" b="621"/>
          <a:stretch>
            <a:fillRect/>
          </a:stretch>
        </p:blipFill>
        <p:spPr bwMode="auto">
          <a:xfrm>
            <a:off x="8680481" y="4655095"/>
            <a:ext cx="1833373" cy="1993706"/>
          </a:xfrm>
          <a:prstGeom prst="rect">
            <a:avLst/>
          </a:prstGeom>
          <a:ln w="88900" cap="sq" cmpd="thickThin">
            <a:solidFill>
              <a:srgbClr val="000000"/>
            </a:solidFill>
            <a:prstDash val="solid"/>
            <a:miter lim="800000"/>
          </a:ln>
          <a:effectLst>
            <a:innerShdw blurRad="76200">
              <a:srgbClr val="000000"/>
            </a:innerShdw>
          </a:effectLst>
        </p:spPr>
      </p:pic>
      <p:pic>
        <p:nvPicPr>
          <p:cNvPr id="9" name="Picture 4" descr="D:\Dr's Documents\clinicALL\clinic patients\senthil kumaran\IMG-20200713-WA0004.jpg">
            <a:extLst>
              <a:ext uri="{FF2B5EF4-FFF2-40B4-BE49-F238E27FC236}">
                <a16:creationId xmlns:a16="http://schemas.microsoft.com/office/drawing/2014/main" id="{034C2212-9E14-478C-C8CB-34CDE3877D47}"/>
              </a:ext>
            </a:extLst>
          </p:cNvPr>
          <p:cNvPicPr>
            <a:picLocks noChangeAspect="1" noChangeArrowheads="1"/>
          </p:cNvPicPr>
          <p:nvPr/>
        </p:nvPicPr>
        <p:blipFill>
          <a:blip r:embed="rId3"/>
          <a:srcRect l="9722" t="45833" r="43056" b="19792"/>
          <a:stretch>
            <a:fillRect/>
          </a:stretch>
        </p:blipFill>
        <p:spPr bwMode="auto">
          <a:xfrm>
            <a:off x="1628196" y="1502334"/>
            <a:ext cx="1924805" cy="1401144"/>
          </a:xfrm>
          <a:prstGeom prst="rect">
            <a:avLst/>
          </a:prstGeom>
          <a:ln w="88900" cap="sq" cmpd="thickThin">
            <a:solidFill>
              <a:srgbClr val="000000"/>
            </a:solidFill>
            <a:prstDash val="solid"/>
            <a:miter lim="800000"/>
          </a:ln>
          <a:effectLst>
            <a:innerShdw blurRad="76200">
              <a:srgbClr val="000000"/>
            </a:innerShdw>
          </a:effectLst>
        </p:spPr>
      </p:pic>
      <p:pic>
        <p:nvPicPr>
          <p:cNvPr id="12292" name="Picture 6">
            <a:extLst>
              <a:ext uri="{FF2B5EF4-FFF2-40B4-BE49-F238E27FC236}">
                <a16:creationId xmlns:a16="http://schemas.microsoft.com/office/drawing/2014/main" id="{3294FA06-0FD0-F405-5445-7206F8054EDA}"/>
              </a:ext>
            </a:extLst>
          </p:cNvPr>
          <p:cNvPicPr>
            <a:picLocks noChangeAspect="1" noChangeArrowheads="1"/>
          </p:cNvPicPr>
          <p:nvPr/>
        </p:nvPicPr>
        <p:blipFill rotWithShape="1">
          <a:blip r:embed="rId4"/>
          <a:srcRect l="14230" t="32235" r="19962" b="12256"/>
          <a:stretch>
            <a:fillRect/>
          </a:stretch>
        </p:blipFill>
        <p:spPr bwMode="auto">
          <a:xfrm>
            <a:off x="5078930" y="1198728"/>
            <a:ext cx="1786155" cy="20083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1506" name="Picture 2">
            <a:extLst>
              <a:ext uri="{FF2B5EF4-FFF2-40B4-BE49-F238E27FC236}">
                <a16:creationId xmlns:a16="http://schemas.microsoft.com/office/drawing/2014/main" id="{E95A1F91-E2CF-F20D-58B9-81071686D8B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7363" t="11111" r="27853" b="24727"/>
          <a:stretch>
            <a:fillRect/>
          </a:stretch>
        </p:blipFill>
        <p:spPr bwMode="auto">
          <a:xfrm>
            <a:off x="9001166" y="1372683"/>
            <a:ext cx="1494923" cy="166044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1507" name="Picture 4">
            <a:extLst>
              <a:ext uri="{FF2B5EF4-FFF2-40B4-BE49-F238E27FC236}">
                <a16:creationId xmlns:a16="http://schemas.microsoft.com/office/drawing/2014/main" id="{23A0F69A-9726-CCA3-42DD-9708BA8DA4B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872" t="18182" r="7240" b="19951"/>
          <a:stretch>
            <a:fillRect/>
          </a:stretch>
        </p:blipFill>
        <p:spPr bwMode="auto">
          <a:xfrm>
            <a:off x="1755505" y="4655095"/>
            <a:ext cx="1277471" cy="204185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Downloads\235566013.jfif">
            <a:extLst>
              <a:ext uri="{FF2B5EF4-FFF2-40B4-BE49-F238E27FC236}">
                <a16:creationId xmlns:a16="http://schemas.microsoft.com/office/drawing/2014/main" id="{6EA535E7-CD9A-A78F-1207-485406D77AAE}"/>
              </a:ext>
            </a:extLst>
          </p:cNvPr>
          <p:cNvPicPr>
            <a:picLocks noChangeAspect="1" noChangeArrowheads="1"/>
          </p:cNvPicPr>
          <p:nvPr/>
        </p:nvPicPr>
        <p:blipFill>
          <a:blip r:embed="rId2" cstate="print"/>
          <a:srcRect l="17857" t="25893" r="54365" b="28571"/>
          <a:stretch>
            <a:fillRect/>
          </a:stretch>
        </p:blipFill>
        <p:spPr bwMode="auto">
          <a:xfrm rot="5400000">
            <a:off x="6578671" y="2870129"/>
            <a:ext cx="2533254" cy="50225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Picture 3" descr="C:\Users\User\Downloads\235568463.jfif">
            <a:extLst>
              <a:ext uri="{FF2B5EF4-FFF2-40B4-BE49-F238E27FC236}">
                <a16:creationId xmlns:a16="http://schemas.microsoft.com/office/drawing/2014/main" id="{BEB85645-BDB4-0032-4F03-E887270198C7}"/>
              </a:ext>
            </a:extLst>
          </p:cNvPr>
          <p:cNvPicPr>
            <a:picLocks noChangeAspect="1" noChangeArrowheads="1"/>
          </p:cNvPicPr>
          <p:nvPr/>
        </p:nvPicPr>
        <p:blipFill>
          <a:blip r:embed="rId3" cstate="print"/>
          <a:srcRect l="24008" t="14286" r="3968" b="20536"/>
          <a:stretch>
            <a:fillRect/>
          </a:stretch>
        </p:blipFill>
        <p:spPr bwMode="auto">
          <a:xfrm rot="5400000">
            <a:off x="2385904" y="-23703"/>
            <a:ext cx="3917513" cy="472692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D:\Dr's Documents\ppt update\2024 ppt update\may 2024\MAY 2024\PEDO1.jpg">
            <a:extLst>
              <a:ext uri="{FF2B5EF4-FFF2-40B4-BE49-F238E27FC236}">
                <a16:creationId xmlns:a16="http://schemas.microsoft.com/office/drawing/2014/main" id="{6D69AC61-235E-7B87-1D69-7F607C2D9007}"/>
              </a:ext>
            </a:extLst>
          </p:cNvPr>
          <p:cNvPicPr>
            <a:picLocks noChangeAspect="1" noChangeArrowheads="1"/>
          </p:cNvPicPr>
          <p:nvPr/>
        </p:nvPicPr>
        <p:blipFill>
          <a:blip r:embed="rId2"/>
          <a:srcRect l="15697" t="34385" r="19290" b="4088"/>
          <a:stretch>
            <a:fillRect/>
          </a:stretch>
        </p:blipFill>
        <p:spPr bwMode="auto">
          <a:xfrm>
            <a:off x="1740608" y="2290261"/>
            <a:ext cx="8625205" cy="41476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123" name="TextBox 2">
            <a:extLst>
              <a:ext uri="{FF2B5EF4-FFF2-40B4-BE49-F238E27FC236}">
                <a16:creationId xmlns:a16="http://schemas.microsoft.com/office/drawing/2014/main" id="{90995F6B-6A5A-5B34-5EAA-327E8892C810}"/>
              </a:ext>
            </a:extLst>
          </p:cNvPr>
          <p:cNvSpPr txBox="1">
            <a:spLocks noChangeArrowheads="1"/>
          </p:cNvSpPr>
          <p:nvPr/>
        </p:nvSpPr>
        <p:spPr bwMode="auto">
          <a:xfrm>
            <a:off x="3600559" y="22740"/>
            <a:ext cx="448302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en-US" sz="4000" b="1" dirty="0"/>
              <a:t>RESULT OF WAITING</a:t>
            </a:r>
          </a:p>
        </p:txBody>
      </p:sp>
      <p:sp>
        <p:nvSpPr>
          <p:cNvPr id="4" name="Oval 3">
            <a:extLst>
              <a:ext uri="{FF2B5EF4-FFF2-40B4-BE49-F238E27FC236}">
                <a16:creationId xmlns:a16="http://schemas.microsoft.com/office/drawing/2014/main" id="{E2C89DB6-617D-44A1-D68E-E1D887D4205A}"/>
              </a:ext>
            </a:extLst>
          </p:cNvPr>
          <p:cNvSpPr/>
          <p:nvPr/>
        </p:nvSpPr>
        <p:spPr>
          <a:xfrm>
            <a:off x="4832748" y="4186833"/>
            <a:ext cx="1220462" cy="1294210"/>
          </a:xfrm>
          <a:prstGeom prst="ellipse">
            <a:avLst/>
          </a:prstGeom>
          <a:noFill/>
          <a:ln w="571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 name="Straight Arrow Connector 5">
            <a:extLst>
              <a:ext uri="{FF2B5EF4-FFF2-40B4-BE49-F238E27FC236}">
                <a16:creationId xmlns:a16="http://schemas.microsoft.com/office/drawing/2014/main" id="{30D6C253-6699-E05C-5369-DDFB5183B3DF}"/>
              </a:ext>
            </a:extLst>
          </p:cNvPr>
          <p:cNvCxnSpPr>
            <a:cxnSpLocks/>
          </p:cNvCxnSpPr>
          <p:nvPr/>
        </p:nvCxnSpPr>
        <p:spPr>
          <a:xfrm flipH="1">
            <a:off x="3853957" y="5916283"/>
            <a:ext cx="842734" cy="20450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5126" name="TextBox 6">
            <a:extLst>
              <a:ext uri="{FF2B5EF4-FFF2-40B4-BE49-F238E27FC236}">
                <a16:creationId xmlns:a16="http://schemas.microsoft.com/office/drawing/2014/main" id="{3F807C6F-573C-C463-15F2-71D2D843D7DD}"/>
              </a:ext>
            </a:extLst>
          </p:cNvPr>
          <p:cNvSpPr txBox="1">
            <a:spLocks noChangeArrowheads="1"/>
          </p:cNvSpPr>
          <p:nvPr/>
        </p:nvSpPr>
        <p:spPr bwMode="auto">
          <a:xfrm>
            <a:off x="2122330" y="2468044"/>
            <a:ext cx="17676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en-US" sz="1800" b="1" dirty="0">
                <a:solidFill>
                  <a:schemeClr val="bg1"/>
                </a:solidFill>
              </a:rPr>
              <a:t>1.Cyst formation</a:t>
            </a:r>
          </a:p>
        </p:txBody>
      </p:sp>
      <p:sp>
        <p:nvSpPr>
          <p:cNvPr id="8" name="Oval 7">
            <a:extLst>
              <a:ext uri="{FF2B5EF4-FFF2-40B4-BE49-F238E27FC236}">
                <a16:creationId xmlns:a16="http://schemas.microsoft.com/office/drawing/2014/main" id="{96B2661F-2170-32D5-4476-929BB2B7FA34}"/>
              </a:ext>
            </a:extLst>
          </p:cNvPr>
          <p:cNvSpPr/>
          <p:nvPr/>
        </p:nvSpPr>
        <p:spPr>
          <a:xfrm>
            <a:off x="5104807" y="2875362"/>
            <a:ext cx="1132285" cy="1107281"/>
          </a:xfrm>
          <a:prstGeom prst="ellipse">
            <a:avLst/>
          </a:prstGeom>
          <a:noFill/>
          <a:ln w="571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cxnSp>
        <p:nvCxnSpPr>
          <p:cNvPr id="9" name="Straight Arrow Connector 8">
            <a:extLst>
              <a:ext uri="{FF2B5EF4-FFF2-40B4-BE49-F238E27FC236}">
                <a16:creationId xmlns:a16="http://schemas.microsoft.com/office/drawing/2014/main" id="{AD13D6A1-3F71-5416-D094-C096F3B4EBDB}"/>
              </a:ext>
            </a:extLst>
          </p:cNvPr>
          <p:cNvCxnSpPr>
            <a:cxnSpLocks/>
          </p:cNvCxnSpPr>
          <p:nvPr/>
        </p:nvCxnSpPr>
        <p:spPr>
          <a:xfrm flipH="1" flipV="1">
            <a:off x="3853958" y="2725501"/>
            <a:ext cx="1250849" cy="308645"/>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5129" name="TextBox 9">
            <a:extLst>
              <a:ext uri="{FF2B5EF4-FFF2-40B4-BE49-F238E27FC236}">
                <a16:creationId xmlns:a16="http://schemas.microsoft.com/office/drawing/2014/main" id="{5E563192-B4AD-4DD2-715A-72FE3584A664}"/>
              </a:ext>
            </a:extLst>
          </p:cNvPr>
          <p:cNvSpPr txBox="1">
            <a:spLocks noChangeArrowheads="1"/>
          </p:cNvSpPr>
          <p:nvPr/>
        </p:nvSpPr>
        <p:spPr bwMode="auto">
          <a:xfrm>
            <a:off x="1884158" y="5916282"/>
            <a:ext cx="22440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en-US" sz="1800" b="1" dirty="0">
                <a:solidFill>
                  <a:schemeClr val="bg1"/>
                </a:solidFill>
              </a:rPr>
              <a:t>2.Spread of infection </a:t>
            </a:r>
          </a:p>
        </p:txBody>
      </p:sp>
      <p:pic>
        <p:nvPicPr>
          <p:cNvPr id="6146" name="Picture 2">
            <a:extLst>
              <a:ext uri="{FF2B5EF4-FFF2-40B4-BE49-F238E27FC236}">
                <a16:creationId xmlns:a16="http://schemas.microsoft.com/office/drawing/2014/main" id="{EF270FF5-2EC2-0EEE-AA80-ED10CA769B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708" t="5658" r="22216" b="53939"/>
          <a:stretch>
            <a:fillRect/>
          </a:stretch>
        </p:blipFill>
        <p:spPr bwMode="auto">
          <a:xfrm>
            <a:off x="8083582" y="282956"/>
            <a:ext cx="2511669" cy="16856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0B1273-340C-59DC-9D4D-494D7A49ED27}"/>
              </a:ext>
            </a:extLst>
          </p:cNvPr>
          <p:cNvPicPr>
            <a:picLocks noChangeAspect="1"/>
          </p:cNvPicPr>
          <p:nvPr/>
        </p:nvPicPr>
        <p:blipFill>
          <a:blip r:embed="rId2">
            <a:extLst>
              <a:ext uri="{28A0092B-C50C-407E-A947-70E740481C1C}">
                <a14:useLocalDpi xmlns:a14="http://schemas.microsoft.com/office/drawing/2010/main" val="0"/>
              </a:ext>
            </a:extLst>
          </a:blip>
          <a:srcRect l="4873" t="25969" r="7714" b="2614"/>
          <a:stretch>
            <a:fillRect/>
          </a:stretch>
        </p:blipFill>
        <p:spPr>
          <a:xfrm>
            <a:off x="3751731" y="569566"/>
            <a:ext cx="4948925" cy="6288434"/>
          </a:xfrm>
          <a:prstGeom prst="rect">
            <a:avLst/>
          </a:prstGeom>
        </p:spPr>
      </p:pic>
      <p:sp>
        <p:nvSpPr>
          <p:cNvPr id="4" name="TextBox 2">
            <a:extLst>
              <a:ext uri="{FF2B5EF4-FFF2-40B4-BE49-F238E27FC236}">
                <a16:creationId xmlns:a16="http://schemas.microsoft.com/office/drawing/2014/main" id="{D914D805-6125-AF46-EEBC-2B3064BEE5CC}"/>
              </a:ext>
            </a:extLst>
          </p:cNvPr>
          <p:cNvSpPr txBox="1">
            <a:spLocks noChangeArrowheads="1"/>
          </p:cNvSpPr>
          <p:nvPr/>
        </p:nvSpPr>
        <p:spPr bwMode="auto">
          <a:xfrm>
            <a:off x="4361331" y="113116"/>
            <a:ext cx="3409651"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en-US" sz="3000" b="1" dirty="0"/>
              <a:t>RESULT OF WAITING</a:t>
            </a:r>
          </a:p>
        </p:txBody>
      </p:sp>
    </p:spTree>
    <p:extLst>
      <p:ext uri="{BB962C8B-B14F-4D97-AF65-F5344CB8AC3E}">
        <p14:creationId xmlns:p14="http://schemas.microsoft.com/office/powerpoint/2010/main" val="8807565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rved Right Arrow 8">
            <a:extLst>
              <a:ext uri="{FF2B5EF4-FFF2-40B4-BE49-F238E27FC236}">
                <a16:creationId xmlns:a16="http://schemas.microsoft.com/office/drawing/2014/main" id="{1C638823-1843-D907-F297-08F7BE3E5178}"/>
              </a:ext>
            </a:extLst>
          </p:cNvPr>
          <p:cNvSpPr/>
          <p:nvPr/>
        </p:nvSpPr>
        <p:spPr>
          <a:xfrm rot="16527321">
            <a:off x="5385197" y="740569"/>
            <a:ext cx="1543050" cy="806529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chemeClr val="tx1"/>
              </a:solidFill>
            </a:endParaRPr>
          </a:p>
        </p:txBody>
      </p:sp>
      <p:sp>
        <p:nvSpPr>
          <p:cNvPr id="7171" name="Rectangle 1">
            <a:extLst>
              <a:ext uri="{FF2B5EF4-FFF2-40B4-BE49-F238E27FC236}">
                <a16:creationId xmlns:a16="http://schemas.microsoft.com/office/drawing/2014/main" id="{347DBBDF-6905-2D13-38E8-62258CBB6387}"/>
              </a:ext>
            </a:extLst>
          </p:cNvPr>
          <p:cNvSpPr>
            <a:spLocks noChangeArrowheads="1"/>
          </p:cNvSpPr>
          <p:nvPr/>
        </p:nvSpPr>
        <p:spPr bwMode="auto">
          <a:xfrm>
            <a:off x="1479083" y="183826"/>
            <a:ext cx="893090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14350" indent="-514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 typeface="Calibri Light" panose="020F0302020204030204" pitchFamily="34" charset="0"/>
              <a:buAutoNum type="arabicPeriod"/>
            </a:pPr>
            <a:r>
              <a:rPr lang="en-IN" altLang="en-US" b="1" dirty="0"/>
              <a:t>To Avoid SPREAD OF INFECTION TO PERMANENT TEETH</a:t>
            </a:r>
          </a:p>
        </p:txBody>
      </p:sp>
      <p:pic>
        <p:nvPicPr>
          <p:cNvPr id="44034" name="Picture 2" descr="C:\Users\User\Desktop\vihaan pt\237413308.jfif">
            <a:extLst>
              <a:ext uri="{FF2B5EF4-FFF2-40B4-BE49-F238E27FC236}">
                <a16:creationId xmlns:a16="http://schemas.microsoft.com/office/drawing/2014/main" id="{337C0AD6-FF04-B629-06AA-51BC62C7820E}"/>
              </a:ext>
            </a:extLst>
          </p:cNvPr>
          <p:cNvPicPr>
            <a:picLocks noChangeAspect="1" noChangeArrowheads="1"/>
          </p:cNvPicPr>
          <p:nvPr/>
        </p:nvPicPr>
        <p:blipFill>
          <a:blip r:embed="rId2" cstate="print"/>
          <a:srcRect t="6060" r="21623" b="6221"/>
          <a:stretch>
            <a:fillRect/>
          </a:stretch>
        </p:blipFill>
        <p:spPr bwMode="auto">
          <a:xfrm rot="10800000">
            <a:off x="6685362" y="4580779"/>
            <a:ext cx="1516529" cy="22122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4035" name="Picture 3" descr="C:\Users\User\Desktop\vihaan pt\IMG-20240919-WA0003.jpg">
            <a:extLst>
              <a:ext uri="{FF2B5EF4-FFF2-40B4-BE49-F238E27FC236}">
                <a16:creationId xmlns:a16="http://schemas.microsoft.com/office/drawing/2014/main" id="{5E9D51A1-0447-8E23-63C3-64B446ED1D41}"/>
              </a:ext>
            </a:extLst>
          </p:cNvPr>
          <p:cNvPicPr>
            <a:picLocks noChangeAspect="1" noChangeArrowheads="1"/>
          </p:cNvPicPr>
          <p:nvPr/>
        </p:nvPicPr>
        <p:blipFill>
          <a:blip r:embed="rId3"/>
          <a:srcRect t="28899" b="35800"/>
          <a:stretch>
            <a:fillRect/>
          </a:stretch>
        </p:blipFill>
        <p:spPr bwMode="auto">
          <a:xfrm>
            <a:off x="3746056" y="662776"/>
            <a:ext cx="4771124" cy="37427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4036" name="Picture 4" descr="C:\Users\User\Desktop\vihaan pt\IMG-20240919-WA0000.jpg">
            <a:extLst>
              <a:ext uri="{FF2B5EF4-FFF2-40B4-BE49-F238E27FC236}">
                <a16:creationId xmlns:a16="http://schemas.microsoft.com/office/drawing/2014/main" id="{FD9020A1-0475-9BC7-872D-2712DE7C8DE5}"/>
              </a:ext>
            </a:extLst>
          </p:cNvPr>
          <p:cNvPicPr>
            <a:picLocks noChangeAspect="1" noChangeArrowheads="1"/>
          </p:cNvPicPr>
          <p:nvPr/>
        </p:nvPicPr>
        <p:blipFill>
          <a:blip r:embed="rId4"/>
          <a:srcRect l="29189" t="41301" r="49939" b="39642"/>
          <a:stretch>
            <a:fillRect/>
          </a:stretch>
        </p:blipFill>
        <p:spPr bwMode="auto">
          <a:xfrm>
            <a:off x="1749814" y="2781972"/>
            <a:ext cx="1424903" cy="17346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4037" name="Picture 5" descr="C:\Users\User\Desktop\vihaan pt\IMG-20240919-WA0002.jpg">
            <a:extLst>
              <a:ext uri="{FF2B5EF4-FFF2-40B4-BE49-F238E27FC236}">
                <a16:creationId xmlns:a16="http://schemas.microsoft.com/office/drawing/2014/main" id="{0D51DA2F-5959-C9FE-05D2-54C46EE8FBF4}"/>
              </a:ext>
            </a:extLst>
          </p:cNvPr>
          <p:cNvPicPr>
            <a:picLocks noChangeAspect="1" noChangeArrowheads="1"/>
          </p:cNvPicPr>
          <p:nvPr/>
        </p:nvPicPr>
        <p:blipFill>
          <a:blip r:embed="rId5"/>
          <a:srcRect l="40732" t="37447" r="32195" b="31547"/>
          <a:stretch>
            <a:fillRect/>
          </a:stretch>
        </p:blipFill>
        <p:spPr bwMode="auto">
          <a:xfrm>
            <a:off x="3831651" y="4681056"/>
            <a:ext cx="1295695" cy="19785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4038" name="Picture 6" descr="C:\Users\User\Desktop\vihaan pt\IMG-20240919-WA0001.jpg">
            <a:extLst>
              <a:ext uri="{FF2B5EF4-FFF2-40B4-BE49-F238E27FC236}">
                <a16:creationId xmlns:a16="http://schemas.microsoft.com/office/drawing/2014/main" id="{9F80723F-C642-B149-73FF-ABC642F079B0}"/>
              </a:ext>
            </a:extLst>
          </p:cNvPr>
          <p:cNvPicPr>
            <a:picLocks noChangeAspect="1" noChangeArrowheads="1"/>
          </p:cNvPicPr>
          <p:nvPr/>
        </p:nvPicPr>
        <p:blipFill>
          <a:blip r:embed="rId6"/>
          <a:srcRect l="36159" t="43483" r="44268" b="34291"/>
          <a:stretch>
            <a:fillRect/>
          </a:stretch>
        </p:blipFill>
        <p:spPr bwMode="auto">
          <a:xfrm>
            <a:off x="9088521" y="2315156"/>
            <a:ext cx="1454029" cy="22014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Oval 7">
            <a:extLst>
              <a:ext uri="{FF2B5EF4-FFF2-40B4-BE49-F238E27FC236}">
                <a16:creationId xmlns:a16="http://schemas.microsoft.com/office/drawing/2014/main" id="{734E4351-569E-00AA-3D8F-417D397B3E31}"/>
              </a:ext>
            </a:extLst>
          </p:cNvPr>
          <p:cNvSpPr/>
          <p:nvPr/>
        </p:nvSpPr>
        <p:spPr>
          <a:xfrm>
            <a:off x="6499482" y="2978945"/>
            <a:ext cx="1132285" cy="1107281"/>
          </a:xfrm>
          <a:prstGeom prst="ellipse">
            <a:avLst/>
          </a:prstGeom>
          <a:noFill/>
          <a:ln w="571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0" name="TextBox 9">
            <a:extLst>
              <a:ext uri="{FF2B5EF4-FFF2-40B4-BE49-F238E27FC236}">
                <a16:creationId xmlns:a16="http://schemas.microsoft.com/office/drawing/2014/main" id="{31710F96-B25E-1982-5AB5-A70E89369061}"/>
              </a:ext>
            </a:extLst>
          </p:cNvPr>
          <p:cNvSpPr txBox="1"/>
          <p:nvPr/>
        </p:nvSpPr>
        <p:spPr>
          <a:xfrm>
            <a:off x="1760996" y="1880476"/>
            <a:ext cx="1534716" cy="707886"/>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000" b="1" dirty="0"/>
              <a:t>CAVITY IN </a:t>
            </a:r>
          </a:p>
          <a:p>
            <a:pPr>
              <a:defRPr/>
            </a:pPr>
            <a:r>
              <a:rPr lang="en-US" sz="2000" b="1" dirty="0"/>
              <a:t>MILK TOOTH</a:t>
            </a:r>
          </a:p>
        </p:txBody>
      </p:sp>
      <p:sp>
        <p:nvSpPr>
          <p:cNvPr id="11" name="TextBox 10">
            <a:extLst>
              <a:ext uri="{FF2B5EF4-FFF2-40B4-BE49-F238E27FC236}">
                <a16:creationId xmlns:a16="http://schemas.microsoft.com/office/drawing/2014/main" id="{BB9B1DF8-8253-02F9-12CC-BFE22EAA6E45}"/>
              </a:ext>
            </a:extLst>
          </p:cNvPr>
          <p:cNvSpPr txBox="1"/>
          <p:nvPr/>
        </p:nvSpPr>
        <p:spPr>
          <a:xfrm>
            <a:off x="1641238" y="5456522"/>
            <a:ext cx="1642052" cy="10156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defRPr/>
            </a:pPr>
            <a:r>
              <a:rPr lang="en-US" sz="2000" b="1" dirty="0"/>
              <a:t>PULPECTOMY</a:t>
            </a:r>
          </a:p>
          <a:p>
            <a:pPr algn="ctr">
              <a:defRPr/>
            </a:pPr>
            <a:r>
              <a:rPr lang="en-US" sz="2000" b="1" dirty="0"/>
              <a:t> + </a:t>
            </a:r>
          </a:p>
          <a:p>
            <a:pPr algn="ctr">
              <a:defRPr/>
            </a:pPr>
            <a:r>
              <a:rPr lang="en-US" sz="2000" b="1" dirty="0"/>
              <a:t>CROWN</a:t>
            </a:r>
          </a:p>
        </p:txBody>
      </p:sp>
      <p:sp>
        <p:nvSpPr>
          <p:cNvPr id="12" name="TextBox 11">
            <a:extLst>
              <a:ext uri="{FF2B5EF4-FFF2-40B4-BE49-F238E27FC236}">
                <a16:creationId xmlns:a16="http://schemas.microsoft.com/office/drawing/2014/main" id="{6434A25F-AF90-2C83-D8C4-7F2F499884E0}"/>
              </a:ext>
            </a:extLst>
          </p:cNvPr>
          <p:cNvSpPr txBox="1"/>
          <p:nvPr/>
        </p:nvSpPr>
        <p:spPr>
          <a:xfrm>
            <a:off x="8649453" y="5684279"/>
            <a:ext cx="1914178" cy="830997"/>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defRPr/>
            </a:pPr>
            <a:r>
              <a:rPr lang="en-US" sz="2400" b="1" dirty="0"/>
              <a:t>SPACE</a:t>
            </a:r>
          </a:p>
          <a:p>
            <a:pPr algn="ctr">
              <a:defRPr/>
            </a:pPr>
            <a:r>
              <a:rPr lang="en-US" sz="2400" b="1" dirty="0"/>
              <a:t> MAINTAINER</a:t>
            </a:r>
          </a:p>
        </p:txBody>
      </p:sp>
      <p:sp>
        <p:nvSpPr>
          <p:cNvPr id="7181" name="TextBox 6">
            <a:extLst>
              <a:ext uri="{FF2B5EF4-FFF2-40B4-BE49-F238E27FC236}">
                <a16:creationId xmlns:a16="http://schemas.microsoft.com/office/drawing/2014/main" id="{900572C4-3501-0EDE-9C33-07B86B6FD011}"/>
              </a:ext>
            </a:extLst>
          </p:cNvPr>
          <p:cNvSpPr txBox="1">
            <a:spLocks noChangeArrowheads="1"/>
          </p:cNvSpPr>
          <p:nvPr/>
        </p:nvSpPr>
        <p:spPr bwMode="auto">
          <a:xfrm flipH="1">
            <a:off x="3671890" y="2978945"/>
            <a:ext cx="301347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Tx/>
              <a:buNone/>
            </a:pPr>
            <a:r>
              <a:rPr lang="en-US" altLang="en-US" sz="1500">
                <a:solidFill>
                  <a:schemeClr val="bg1"/>
                </a:solidFill>
              </a:rPr>
              <a:t>Dr Shraddha Durgan</a:t>
            </a:r>
          </a:p>
        </p:txBody>
      </p:sp>
      <p:sp>
        <p:nvSpPr>
          <p:cNvPr id="7182" name="TextBox 6">
            <a:extLst>
              <a:ext uri="{FF2B5EF4-FFF2-40B4-BE49-F238E27FC236}">
                <a16:creationId xmlns:a16="http://schemas.microsoft.com/office/drawing/2014/main" id="{32CAE9BA-9D5C-E09A-05EE-93B928E90C94}"/>
              </a:ext>
            </a:extLst>
          </p:cNvPr>
          <p:cNvSpPr txBox="1">
            <a:spLocks noChangeArrowheads="1"/>
          </p:cNvSpPr>
          <p:nvPr/>
        </p:nvSpPr>
        <p:spPr bwMode="auto">
          <a:xfrm flipH="1">
            <a:off x="1966913" y="3812383"/>
            <a:ext cx="88701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Tx/>
              <a:buNone/>
            </a:pPr>
            <a:r>
              <a:rPr lang="en-US" altLang="en-US" sz="1050">
                <a:solidFill>
                  <a:schemeClr val="bg1"/>
                </a:solidFill>
              </a:rPr>
              <a:t>Dr Shraddha</a:t>
            </a:r>
          </a:p>
          <a:p>
            <a:pPr algn="ctr">
              <a:lnSpc>
                <a:spcPct val="100000"/>
              </a:lnSpc>
              <a:spcBef>
                <a:spcPct val="0"/>
              </a:spcBef>
              <a:buFontTx/>
              <a:buNone/>
            </a:pPr>
            <a:r>
              <a:rPr lang="en-US" altLang="en-US" sz="1050">
                <a:solidFill>
                  <a:schemeClr val="bg1"/>
                </a:solidFill>
              </a:rPr>
              <a:t> Durgan</a:t>
            </a:r>
          </a:p>
        </p:txBody>
      </p:sp>
      <p:sp>
        <p:nvSpPr>
          <p:cNvPr id="7183" name="TextBox 6">
            <a:extLst>
              <a:ext uri="{FF2B5EF4-FFF2-40B4-BE49-F238E27FC236}">
                <a16:creationId xmlns:a16="http://schemas.microsoft.com/office/drawing/2014/main" id="{3DB7FFE0-9F85-2879-503B-3C0C3B926C0B}"/>
              </a:ext>
            </a:extLst>
          </p:cNvPr>
          <p:cNvSpPr txBox="1">
            <a:spLocks noChangeArrowheads="1"/>
          </p:cNvSpPr>
          <p:nvPr/>
        </p:nvSpPr>
        <p:spPr bwMode="auto">
          <a:xfrm flipH="1">
            <a:off x="3713844" y="5476529"/>
            <a:ext cx="88582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Tx/>
              <a:buNone/>
            </a:pPr>
            <a:r>
              <a:rPr lang="en-US" altLang="en-US" sz="1050" dirty="0">
                <a:solidFill>
                  <a:schemeClr val="bg1"/>
                </a:solidFill>
              </a:rPr>
              <a:t>Dr Shraddha</a:t>
            </a:r>
          </a:p>
          <a:p>
            <a:pPr algn="ctr">
              <a:lnSpc>
                <a:spcPct val="100000"/>
              </a:lnSpc>
              <a:spcBef>
                <a:spcPct val="0"/>
              </a:spcBef>
              <a:buFontTx/>
              <a:buNone/>
            </a:pPr>
            <a:r>
              <a:rPr lang="en-US" altLang="en-US" sz="1050" dirty="0">
                <a:solidFill>
                  <a:schemeClr val="bg1"/>
                </a:solidFill>
              </a:rPr>
              <a:t> Durgan</a:t>
            </a:r>
          </a:p>
        </p:txBody>
      </p:sp>
      <p:sp>
        <p:nvSpPr>
          <p:cNvPr id="7184" name="TextBox 6">
            <a:extLst>
              <a:ext uri="{FF2B5EF4-FFF2-40B4-BE49-F238E27FC236}">
                <a16:creationId xmlns:a16="http://schemas.microsoft.com/office/drawing/2014/main" id="{0427E47A-4A10-2E29-F407-A5061FC0A16F}"/>
              </a:ext>
            </a:extLst>
          </p:cNvPr>
          <p:cNvSpPr txBox="1">
            <a:spLocks noChangeArrowheads="1"/>
          </p:cNvSpPr>
          <p:nvPr/>
        </p:nvSpPr>
        <p:spPr bwMode="auto">
          <a:xfrm flipH="1">
            <a:off x="7665244" y="5462589"/>
            <a:ext cx="88701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Tx/>
              <a:buNone/>
            </a:pPr>
            <a:r>
              <a:rPr lang="en-US" altLang="en-US" sz="1050">
                <a:solidFill>
                  <a:schemeClr val="bg1"/>
                </a:solidFill>
              </a:rPr>
              <a:t>Dr Shraddha</a:t>
            </a:r>
          </a:p>
          <a:p>
            <a:pPr algn="ctr">
              <a:lnSpc>
                <a:spcPct val="100000"/>
              </a:lnSpc>
              <a:spcBef>
                <a:spcPct val="0"/>
              </a:spcBef>
              <a:buFontTx/>
              <a:buNone/>
            </a:pPr>
            <a:r>
              <a:rPr lang="en-US" altLang="en-US" sz="1050">
                <a:solidFill>
                  <a:schemeClr val="bg1"/>
                </a:solidFill>
              </a:rPr>
              <a:t> Durgan</a:t>
            </a:r>
          </a:p>
        </p:txBody>
      </p:sp>
      <p:sp>
        <p:nvSpPr>
          <p:cNvPr id="7185" name="TextBox 6">
            <a:extLst>
              <a:ext uri="{FF2B5EF4-FFF2-40B4-BE49-F238E27FC236}">
                <a16:creationId xmlns:a16="http://schemas.microsoft.com/office/drawing/2014/main" id="{73393758-93F9-071C-DBA6-FB497795A3FF}"/>
              </a:ext>
            </a:extLst>
          </p:cNvPr>
          <p:cNvSpPr txBox="1">
            <a:spLocks noChangeArrowheads="1"/>
          </p:cNvSpPr>
          <p:nvPr/>
        </p:nvSpPr>
        <p:spPr bwMode="auto">
          <a:xfrm flipH="1">
            <a:off x="9502382" y="3804049"/>
            <a:ext cx="88701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Tx/>
              <a:buNone/>
            </a:pPr>
            <a:r>
              <a:rPr lang="en-US" altLang="en-US" sz="1050">
                <a:solidFill>
                  <a:schemeClr val="bg1"/>
                </a:solidFill>
              </a:rPr>
              <a:t>Dr Shraddha</a:t>
            </a:r>
          </a:p>
          <a:p>
            <a:pPr algn="ctr">
              <a:lnSpc>
                <a:spcPct val="100000"/>
              </a:lnSpc>
              <a:spcBef>
                <a:spcPct val="0"/>
              </a:spcBef>
              <a:buFontTx/>
              <a:buNone/>
            </a:pPr>
            <a:r>
              <a:rPr lang="en-US" altLang="en-US" sz="1050">
                <a:solidFill>
                  <a:schemeClr val="bg1"/>
                </a:solidFill>
              </a:rPr>
              <a:t> Durgan</a:t>
            </a:r>
          </a:p>
        </p:txBody>
      </p:sp>
      <p:cxnSp>
        <p:nvCxnSpPr>
          <p:cNvPr id="19" name="Straight Connector 18">
            <a:extLst>
              <a:ext uri="{FF2B5EF4-FFF2-40B4-BE49-F238E27FC236}">
                <a16:creationId xmlns:a16="http://schemas.microsoft.com/office/drawing/2014/main" id="{49BE15BE-A86E-6EEA-323A-AB4C1DA94D50}"/>
              </a:ext>
            </a:extLst>
          </p:cNvPr>
          <p:cNvCxnSpPr/>
          <p:nvPr/>
        </p:nvCxnSpPr>
        <p:spPr>
          <a:xfrm flipV="1">
            <a:off x="4540938" y="816885"/>
            <a:ext cx="769144" cy="33338"/>
          </a:xfrm>
          <a:prstGeom prst="line">
            <a:avLst/>
          </a:prstGeom>
          <a:ln w="76200"/>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FA9C33B-3476-F8C7-CDD0-7B4236AA74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818" t="47419" r="26397" b="34227"/>
          <a:stretch>
            <a:fillRect/>
          </a:stretch>
        </p:blipFill>
        <p:spPr bwMode="auto">
          <a:xfrm>
            <a:off x="3744685" y="2493819"/>
            <a:ext cx="4072564" cy="3040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319F097-18F4-6567-3342-6C8C54F270C9}"/>
              </a:ext>
            </a:extLst>
          </p:cNvPr>
          <p:cNvSpPr txBox="1"/>
          <p:nvPr/>
        </p:nvSpPr>
        <p:spPr>
          <a:xfrm>
            <a:off x="2469591" y="605642"/>
            <a:ext cx="7252819" cy="769441"/>
          </a:xfrm>
          <a:prstGeom prst="rect">
            <a:avLst/>
          </a:prstGeom>
          <a:noFill/>
        </p:spPr>
        <p:txBody>
          <a:bodyPr wrap="none" rtlCol="0">
            <a:spAutoFit/>
          </a:bodyPr>
          <a:lstStyle/>
          <a:p>
            <a:r>
              <a:rPr lang="en-IN" sz="4400" b="1" dirty="0"/>
              <a:t>WITHOUT SPACE MAINTAINER</a:t>
            </a:r>
          </a:p>
        </p:txBody>
      </p:sp>
    </p:spTree>
    <p:extLst>
      <p:ext uri="{BB962C8B-B14F-4D97-AF65-F5344CB8AC3E}">
        <p14:creationId xmlns:p14="http://schemas.microsoft.com/office/powerpoint/2010/main" val="5196378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rved Left Arrow 5">
            <a:extLst>
              <a:ext uri="{FF2B5EF4-FFF2-40B4-BE49-F238E27FC236}">
                <a16:creationId xmlns:a16="http://schemas.microsoft.com/office/drawing/2014/main" id="{56C46093-4947-3308-7748-465BB254A1C5}"/>
              </a:ext>
            </a:extLst>
          </p:cNvPr>
          <p:cNvSpPr/>
          <p:nvPr/>
        </p:nvSpPr>
        <p:spPr>
          <a:xfrm rot="20663237">
            <a:off x="4010027" y="722710"/>
            <a:ext cx="3618310" cy="4961335"/>
          </a:xfrm>
          <a:prstGeom prst="curvedLeftArrow">
            <a:avLst>
              <a:gd name="adj1" fmla="val 14968"/>
              <a:gd name="adj2" fmla="val 50000"/>
              <a:gd name="adj3" fmla="val 1649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chemeClr val="tx1"/>
              </a:solidFill>
            </a:endParaRPr>
          </a:p>
        </p:txBody>
      </p:sp>
      <p:pic>
        <p:nvPicPr>
          <p:cNvPr id="169986" name="Picture 2" descr="D:\Dr's Documents\clinicALL\clinic patients\senthil kumaran\20210419_124005.jpg">
            <a:extLst>
              <a:ext uri="{FF2B5EF4-FFF2-40B4-BE49-F238E27FC236}">
                <a16:creationId xmlns:a16="http://schemas.microsoft.com/office/drawing/2014/main" id="{E683721D-8437-46C3-4AD5-762AA1B28098}"/>
              </a:ext>
            </a:extLst>
          </p:cNvPr>
          <p:cNvPicPr>
            <a:picLocks noChangeAspect="1" noChangeArrowheads="1"/>
          </p:cNvPicPr>
          <p:nvPr/>
        </p:nvPicPr>
        <p:blipFill>
          <a:blip r:embed="rId2"/>
          <a:srcRect l="28571" t="20899" r="21726" b="26191"/>
          <a:stretch>
            <a:fillRect/>
          </a:stretch>
        </p:blipFill>
        <p:spPr bwMode="auto">
          <a:xfrm>
            <a:off x="6427750" y="1077363"/>
            <a:ext cx="4240251" cy="2327066"/>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69987" name="Picture 3" descr="D:\Dr's Documents\clinicALL\clinic patients\senthil kumaran\20210419_123959.jpg">
            <a:extLst>
              <a:ext uri="{FF2B5EF4-FFF2-40B4-BE49-F238E27FC236}">
                <a16:creationId xmlns:a16="http://schemas.microsoft.com/office/drawing/2014/main" id="{47538246-9EBD-DBD9-2F1B-9A1B8C7122C6}"/>
              </a:ext>
            </a:extLst>
          </p:cNvPr>
          <p:cNvPicPr>
            <a:picLocks noChangeAspect="1" noChangeArrowheads="1"/>
          </p:cNvPicPr>
          <p:nvPr/>
        </p:nvPicPr>
        <p:blipFill>
          <a:blip r:embed="rId3"/>
          <a:srcRect l="30357" t="42063" r="45839" b="26191"/>
          <a:stretch>
            <a:fillRect/>
          </a:stretch>
        </p:blipFill>
        <p:spPr bwMode="auto">
          <a:xfrm>
            <a:off x="1739833" y="4677391"/>
            <a:ext cx="3284188" cy="21052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9988" name="Picture 4" descr="D:\Dr's Documents\clinicALL\clinic patients\senthil kumaran\IMG-20200713-WA0004.jpg">
            <a:extLst>
              <a:ext uri="{FF2B5EF4-FFF2-40B4-BE49-F238E27FC236}">
                <a16:creationId xmlns:a16="http://schemas.microsoft.com/office/drawing/2014/main" id="{A95AB049-3ED1-535E-9278-BAD50D879506}"/>
              </a:ext>
            </a:extLst>
          </p:cNvPr>
          <p:cNvPicPr>
            <a:picLocks noChangeAspect="1" noChangeArrowheads="1"/>
          </p:cNvPicPr>
          <p:nvPr/>
        </p:nvPicPr>
        <p:blipFill>
          <a:blip r:embed="rId4"/>
          <a:srcRect l="9722" t="45833" r="43056" b="19792"/>
          <a:stretch>
            <a:fillRect/>
          </a:stretch>
        </p:blipFill>
        <p:spPr bwMode="auto">
          <a:xfrm>
            <a:off x="1832228" y="180749"/>
            <a:ext cx="2961445" cy="21557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222" name="TextBox 4">
            <a:extLst>
              <a:ext uri="{FF2B5EF4-FFF2-40B4-BE49-F238E27FC236}">
                <a16:creationId xmlns:a16="http://schemas.microsoft.com/office/drawing/2014/main" id="{31DF22B9-26D6-B68D-3C3D-5D4B86F66CD5}"/>
              </a:ext>
            </a:extLst>
          </p:cNvPr>
          <p:cNvSpPr txBox="1">
            <a:spLocks noChangeArrowheads="1"/>
          </p:cNvSpPr>
          <p:nvPr/>
        </p:nvSpPr>
        <p:spPr bwMode="auto">
          <a:xfrm>
            <a:off x="1739834" y="2588296"/>
            <a:ext cx="542719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en-US" sz="3200" b="1" dirty="0"/>
              <a:t>2.PERMANENT DAMAGE</a:t>
            </a:r>
          </a:p>
          <a:p>
            <a:pPr>
              <a:lnSpc>
                <a:spcPct val="100000"/>
              </a:lnSpc>
              <a:spcBef>
                <a:spcPct val="0"/>
              </a:spcBef>
              <a:buFontTx/>
              <a:buNone/>
            </a:pPr>
            <a:r>
              <a:rPr lang="en-US" altLang="en-US" sz="3200" b="1" dirty="0"/>
              <a:t> TO PERMANENT TOOTH </a:t>
            </a:r>
          </a:p>
          <a:p>
            <a:pPr>
              <a:lnSpc>
                <a:spcPct val="100000"/>
              </a:lnSpc>
              <a:spcBef>
                <a:spcPct val="0"/>
              </a:spcBef>
              <a:buFontTx/>
              <a:buNone/>
            </a:pPr>
            <a:r>
              <a:rPr lang="en-US" altLang="en-US" sz="3200" b="1" dirty="0"/>
              <a:t>FROM MILK TOOTH INFECTION</a:t>
            </a:r>
          </a:p>
        </p:txBody>
      </p:sp>
      <p:sp>
        <p:nvSpPr>
          <p:cNvPr id="9223" name="TextBox 6">
            <a:extLst>
              <a:ext uri="{FF2B5EF4-FFF2-40B4-BE49-F238E27FC236}">
                <a16:creationId xmlns:a16="http://schemas.microsoft.com/office/drawing/2014/main" id="{7D13DF73-82BD-A945-214E-EDE0B413099F}"/>
              </a:ext>
            </a:extLst>
          </p:cNvPr>
          <p:cNvSpPr txBox="1">
            <a:spLocks noChangeArrowheads="1"/>
          </p:cNvSpPr>
          <p:nvPr/>
        </p:nvSpPr>
        <p:spPr bwMode="auto">
          <a:xfrm flipH="1">
            <a:off x="2268143" y="1370411"/>
            <a:ext cx="88701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Tx/>
              <a:buNone/>
            </a:pPr>
            <a:r>
              <a:rPr lang="en-US" altLang="en-US" sz="1050">
                <a:solidFill>
                  <a:schemeClr val="bg1"/>
                </a:solidFill>
              </a:rPr>
              <a:t>Dr Shraddha</a:t>
            </a:r>
          </a:p>
          <a:p>
            <a:pPr algn="ctr">
              <a:lnSpc>
                <a:spcPct val="100000"/>
              </a:lnSpc>
              <a:spcBef>
                <a:spcPct val="0"/>
              </a:spcBef>
              <a:buFontTx/>
              <a:buNone/>
            </a:pPr>
            <a:r>
              <a:rPr lang="en-US" altLang="en-US" sz="1050">
                <a:solidFill>
                  <a:schemeClr val="bg1"/>
                </a:solidFill>
              </a:rPr>
              <a:t> Durgan</a:t>
            </a:r>
          </a:p>
        </p:txBody>
      </p:sp>
      <p:sp>
        <p:nvSpPr>
          <p:cNvPr id="9224" name="TextBox 7">
            <a:extLst>
              <a:ext uri="{FF2B5EF4-FFF2-40B4-BE49-F238E27FC236}">
                <a16:creationId xmlns:a16="http://schemas.microsoft.com/office/drawing/2014/main" id="{3A0A95B1-5B9A-38A5-B700-60E213DF4AFF}"/>
              </a:ext>
            </a:extLst>
          </p:cNvPr>
          <p:cNvSpPr txBox="1">
            <a:spLocks noChangeArrowheads="1"/>
          </p:cNvSpPr>
          <p:nvPr/>
        </p:nvSpPr>
        <p:spPr bwMode="auto">
          <a:xfrm flipH="1">
            <a:off x="3236120" y="4930380"/>
            <a:ext cx="88582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Tx/>
              <a:buNone/>
            </a:pPr>
            <a:r>
              <a:rPr lang="en-US" altLang="en-US" sz="1050">
                <a:solidFill>
                  <a:schemeClr val="bg1"/>
                </a:solidFill>
              </a:rPr>
              <a:t>Dr Shraddha</a:t>
            </a:r>
          </a:p>
          <a:p>
            <a:pPr algn="ctr">
              <a:lnSpc>
                <a:spcPct val="100000"/>
              </a:lnSpc>
              <a:spcBef>
                <a:spcPct val="0"/>
              </a:spcBef>
              <a:buFontTx/>
              <a:buNone/>
            </a:pPr>
            <a:r>
              <a:rPr lang="en-US" altLang="en-US" sz="1050">
                <a:solidFill>
                  <a:schemeClr val="bg1"/>
                </a:solidFill>
              </a:rPr>
              <a:t> Durgan</a:t>
            </a:r>
          </a:p>
        </p:txBody>
      </p:sp>
      <p:sp>
        <p:nvSpPr>
          <p:cNvPr id="9225" name="TextBox 8">
            <a:extLst>
              <a:ext uri="{FF2B5EF4-FFF2-40B4-BE49-F238E27FC236}">
                <a16:creationId xmlns:a16="http://schemas.microsoft.com/office/drawing/2014/main" id="{C95AE531-AD3C-8310-FF2E-0FC4C2CF4DEE}"/>
              </a:ext>
            </a:extLst>
          </p:cNvPr>
          <p:cNvSpPr txBox="1">
            <a:spLocks noChangeArrowheads="1"/>
          </p:cNvSpPr>
          <p:nvPr/>
        </p:nvSpPr>
        <p:spPr bwMode="auto">
          <a:xfrm flipH="1">
            <a:off x="6804423" y="2268142"/>
            <a:ext cx="88582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Tx/>
              <a:buNone/>
            </a:pPr>
            <a:r>
              <a:rPr lang="en-US" altLang="en-US" sz="1050">
                <a:solidFill>
                  <a:schemeClr val="bg1"/>
                </a:solidFill>
              </a:rPr>
              <a:t>Dr Shraddha</a:t>
            </a:r>
          </a:p>
          <a:p>
            <a:pPr algn="ctr">
              <a:lnSpc>
                <a:spcPct val="100000"/>
              </a:lnSpc>
              <a:spcBef>
                <a:spcPct val="0"/>
              </a:spcBef>
              <a:buFontTx/>
              <a:buNone/>
            </a:pPr>
            <a:r>
              <a:rPr lang="en-US" altLang="en-US" sz="1050">
                <a:solidFill>
                  <a:schemeClr val="bg1"/>
                </a:solidFill>
              </a:rPr>
              <a:t> Durgan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rved Left Arrow 6">
            <a:extLst>
              <a:ext uri="{FF2B5EF4-FFF2-40B4-BE49-F238E27FC236}">
                <a16:creationId xmlns:a16="http://schemas.microsoft.com/office/drawing/2014/main" id="{7EC3952B-BB0F-0BC6-4CE7-31BEA37AD951}"/>
              </a:ext>
            </a:extLst>
          </p:cNvPr>
          <p:cNvSpPr/>
          <p:nvPr/>
        </p:nvSpPr>
        <p:spPr>
          <a:xfrm rot="20701495">
            <a:off x="5302818" y="938496"/>
            <a:ext cx="4989909" cy="5215692"/>
          </a:xfrm>
          <a:prstGeom prst="curvedLeftArrow">
            <a:avLst>
              <a:gd name="adj1" fmla="val 5298"/>
              <a:gd name="adj2" fmla="val 25388"/>
              <a:gd name="adj3" fmla="val 2008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schemeClr val="tx1"/>
              </a:solidFill>
            </a:endParaRPr>
          </a:p>
        </p:txBody>
      </p:sp>
      <p:sp>
        <p:nvSpPr>
          <p:cNvPr id="10243" name="TextBox 1">
            <a:extLst>
              <a:ext uri="{FF2B5EF4-FFF2-40B4-BE49-F238E27FC236}">
                <a16:creationId xmlns:a16="http://schemas.microsoft.com/office/drawing/2014/main" id="{1B9A1F54-DC9B-D2E7-FA51-6D42D78DE11F}"/>
              </a:ext>
            </a:extLst>
          </p:cNvPr>
          <p:cNvSpPr txBox="1">
            <a:spLocks noChangeArrowheads="1"/>
          </p:cNvSpPr>
          <p:nvPr/>
        </p:nvSpPr>
        <p:spPr bwMode="auto">
          <a:xfrm>
            <a:off x="2332436" y="147687"/>
            <a:ext cx="92932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FontTx/>
              <a:buNone/>
            </a:pPr>
            <a:r>
              <a:rPr lang="en-US" altLang="en-US" sz="3200" b="1" dirty="0"/>
              <a:t>3.IMPROPER  TIMING OF PRIMARY TOOTH SHEDDING</a:t>
            </a:r>
          </a:p>
        </p:txBody>
      </p:sp>
      <p:pic>
        <p:nvPicPr>
          <p:cNvPr id="46082" name="Picture 2" descr="D:\Dr's Documents\ppt update\2024 ppt update\may 2024\MAY 2024\AYUSH CROSS\170571154.jpg">
            <a:extLst>
              <a:ext uri="{FF2B5EF4-FFF2-40B4-BE49-F238E27FC236}">
                <a16:creationId xmlns:a16="http://schemas.microsoft.com/office/drawing/2014/main" id="{9F501017-38C4-A125-41CD-F432A7391F11}"/>
              </a:ext>
            </a:extLst>
          </p:cNvPr>
          <p:cNvPicPr>
            <a:picLocks noChangeAspect="1" noChangeArrowheads="1"/>
          </p:cNvPicPr>
          <p:nvPr/>
        </p:nvPicPr>
        <p:blipFill>
          <a:blip r:embed="rId2" cstate="print"/>
          <a:srcRect l="32197" t="30821" r="40206" b="35044"/>
          <a:stretch>
            <a:fillRect/>
          </a:stretch>
        </p:blipFill>
        <p:spPr bwMode="auto">
          <a:xfrm>
            <a:off x="1615824" y="945714"/>
            <a:ext cx="3494194" cy="19937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6083" name="Picture 3" descr="D:\Dr's Documents\ppt update\2024 ppt update\may 2024\MAY 2024\AYUSH CROSS\170642383.jpg">
            <a:extLst>
              <a:ext uri="{FF2B5EF4-FFF2-40B4-BE49-F238E27FC236}">
                <a16:creationId xmlns:a16="http://schemas.microsoft.com/office/drawing/2014/main" id="{F25BF140-3890-5070-0966-D0714EE163B9}"/>
              </a:ext>
            </a:extLst>
          </p:cNvPr>
          <p:cNvPicPr>
            <a:picLocks noChangeAspect="1" noChangeArrowheads="1"/>
          </p:cNvPicPr>
          <p:nvPr/>
        </p:nvPicPr>
        <p:blipFill>
          <a:blip r:embed="rId3"/>
          <a:srcRect l="36481" t="39138" r="41409" b="48873"/>
          <a:stretch>
            <a:fillRect/>
          </a:stretch>
        </p:blipFill>
        <p:spPr bwMode="auto">
          <a:xfrm>
            <a:off x="6096000" y="800229"/>
            <a:ext cx="1391180" cy="1635248"/>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46084" name="Picture 4" descr="D:\Dr's Documents\ppt update\2024 ppt update\may 2024\MAY 2024\AYUSH CROSS\180183958.jpg">
            <a:extLst>
              <a:ext uri="{FF2B5EF4-FFF2-40B4-BE49-F238E27FC236}">
                <a16:creationId xmlns:a16="http://schemas.microsoft.com/office/drawing/2014/main" id="{CD8F7A6F-DF72-8C7F-56F1-E564519AA6AC}"/>
              </a:ext>
            </a:extLst>
          </p:cNvPr>
          <p:cNvPicPr>
            <a:picLocks noChangeAspect="1" noChangeArrowheads="1"/>
          </p:cNvPicPr>
          <p:nvPr/>
        </p:nvPicPr>
        <p:blipFill>
          <a:blip r:embed="rId4"/>
          <a:srcRect l="38690" t="38211" r="32414" b="36452"/>
          <a:stretch>
            <a:fillRect/>
          </a:stretch>
        </p:blipFill>
        <p:spPr bwMode="auto">
          <a:xfrm>
            <a:off x="6838077" y="3176783"/>
            <a:ext cx="3805033" cy="18893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6085" name="Picture 5" descr="D:\Dr's Documents\ppt update\2024 ppt update\may 2024\MAY 2024\AYUSH CROSS\232070327.jpg">
            <a:extLst>
              <a:ext uri="{FF2B5EF4-FFF2-40B4-BE49-F238E27FC236}">
                <a16:creationId xmlns:a16="http://schemas.microsoft.com/office/drawing/2014/main" id="{5AE31D24-7C4B-A7BF-AF13-CD3CE22A4FEA}"/>
              </a:ext>
            </a:extLst>
          </p:cNvPr>
          <p:cNvPicPr>
            <a:picLocks noChangeAspect="1" noChangeArrowheads="1"/>
          </p:cNvPicPr>
          <p:nvPr/>
        </p:nvPicPr>
        <p:blipFill>
          <a:blip r:embed="rId5" cstate="print"/>
          <a:srcRect l="10931" t="32143" r="43128" b="37770"/>
          <a:stretch>
            <a:fillRect/>
          </a:stretch>
        </p:blipFill>
        <p:spPr bwMode="auto">
          <a:xfrm>
            <a:off x="1615824" y="4716568"/>
            <a:ext cx="4059210" cy="19937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248" name="TextBox 7">
            <a:extLst>
              <a:ext uri="{FF2B5EF4-FFF2-40B4-BE49-F238E27FC236}">
                <a16:creationId xmlns:a16="http://schemas.microsoft.com/office/drawing/2014/main" id="{18B4D0C1-6B49-C6E2-A408-1DAFBEA3E5BC}"/>
              </a:ext>
            </a:extLst>
          </p:cNvPr>
          <p:cNvSpPr txBox="1">
            <a:spLocks noChangeArrowheads="1"/>
          </p:cNvSpPr>
          <p:nvPr/>
        </p:nvSpPr>
        <p:spPr bwMode="auto">
          <a:xfrm flipH="1">
            <a:off x="2332437" y="4504136"/>
            <a:ext cx="88701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Tx/>
              <a:buNone/>
            </a:pPr>
            <a:r>
              <a:rPr lang="en-US" altLang="en-US" sz="1050">
                <a:solidFill>
                  <a:schemeClr val="bg1"/>
                </a:solidFill>
              </a:rPr>
              <a:t>Dr Shraddha</a:t>
            </a:r>
          </a:p>
          <a:p>
            <a:pPr algn="ctr">
              <a:lnSpc>
                <a:spcPct val="100000"/>
              </a:lnSpc>
              <a:spcBef>
                <a:spcPct val="0"/>
              </a:spcBef>
              <a:buFontTx/>
              <a:buNone/>
            </a:pPr>
            <a:r>
              <a:rPr lang="en-US" altLang="en-US" sz="1050">
                <a:solidFill>
                  <a:schemeClr val="bg1"/>
                </a:solidFill>
              </a:rPr>
              <a:t> Durgan</a:t>
            </a:r>
          </a:p>
        </p:txBody>
      </p:sp>
      <p:sp>
        <p:nvSpPr>
          <p:cNvPr id="10249" name="TextBox 8">
            <a:extLst>
              <a:ext uri="{FF2B5EF4-FFF2-40B4-BE49-F238E27FC236}">
                <a16:creationId xmlns:a16="http://schemas.microsoft.com/office/drawing/2014/main" id="{4E9C660B-B8FD-C9D6-83BF-FEA849DE1B47}"/>
              </a:ext>
            </a:extLst>
          </p:cNvPr>
          <p:cNvSpPr txBox="1">
            <a:spLocks noChangeArrowheads="1"/>
          </p:cNvSpPr>
          <p:nvPr/>
        </p:nvSpPr>
        <p:spPr bwMode="auto">
          <a:xfrm flipH="1">
            <a:off x="3826669" y="2401492"/>
            <a:ext cx="887016"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Tx/>
              <a:buNone/>
            </a:pPr>
            <a:r>
              <a:rPr lang="en-US" altLang="en-US" sz="1050">
                <a:solidFill>
                  <a:schemeClr val="bg1"/>
                </a:solidFill>
              </a:rPr>
              <a:t>Dr Shraddha</a:t>
            </a:r>
          </a:p>
          <a:p>
            <a:pPr algn="ctr">
              <a:lnSpc>
                <a:spcPct val="100000"/>
              </a:lnSpc>
              <a:spcBef>
                <a:spcPct val="0"/>
              </a:spcBef>
              <a:buFontTx/>
              <a:buNone/>
            </a:pPr>
            <a:r>
              <a:rPr lang="en-US" altLang="en-US" sz="1050">
                <a:solidFill>
                  <a:schemeClr val="bg1"/>
                </a:solidFill>
              </a:rPr>
              <a:t> Durgan</a:t>
            </a:r>
          </a:p>
        </p:txBody>
      </p:sp>
      <p:sp>
        <p:nvSpPr>
          <p:cNvPr id="10250" name="TextBox 9">
            <a:extLst>
              <a:ext uri="{FF2B5EF4-FFF2-40B4-BE49-F238E27FC236}">
                <a16:creationId xmlns:a16="http://schemas.microsoft.com/office/drawing/2014/main" id="{B4A51F61-4865-E25D-CECD-3C2BB97BCF7B}"/>
              </a:ext>
            </a:extLst>
          </p:cNvPr>
          <p:cNvSpPr txBox="1">
            <a:spLocks noChangeArrowheads="1"/>
          </p:cNvSpPr>
          <p:nvPr/>
        </p:nvSpPr>
        <p:spPr bwMode="auto">
          <a:xfrm flipH="1">
            <a:off x="8331995" y="3820717"/>
            <a:ext cx="88582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Tx/>
              <a:buNone/>
            </a:pPr>
            <a:r>
              <a:rPr lang="en-US" altLang="en-US" sz="1050">
                <a:solidFill>
                  <a:schemeClr val="bg1"/>
                </a:solidFill>
              </a:rPr>
              <a:t>Dr Shraddha</a:t>
            </a:r>
          </a:p>
          <a:p>
            <a:pPr algn="ctr">
              <a:lnSpc>
                <a:spcPct val="100000"/>
              </a:lnSpc>
              <a:spcBef>
                <a:spcPct val="0"/>
              </a:spcBef>
              <a:buFontTx/>
              <a:buNone/>
            </a:pPr>
            <a:r>
              <a:rPr lang="en-US" altLang="en-US" sz="1050">
                <a:solidFill>
                  <a:schemeClr val="bg1"/>
                </a:solidFill>
              </a:rPr>
              <a:t> Durgan</a:t>
            </a:r>
          </a:p>
        </p:txBody>
      </p:sp>
      <p:sp>
        <p:nvSpPr>
          <p:cNvPr id="10251" name="TextBox 10">
            <a:extLst>
              <a:ext uri="{FF2B5EF4-FFF2-40B4-BE49-F238E27FC236}">
                <a16:creationId xmlns:a16="http://schemas.microsoft.com/office/drawing/2014/main" id="{C5852C51-B811-23C7-E477-2150BA2BCFBD}"/>
              </a:ext>
            </a:extLst>
          </p:cNvPr>
          <p:cNvSpPr txBox="1">
            <a:spLocks noChangeArrowheads="1"/>
          </p:cNvSpPr>
          <p:nvPr/>
        </p:nvSpPr>
        <p:spPr bwMode="auto">
          <a:xfrm flipH="1">
            <a:off x="6339522" y="1147416"/>
            <a:ext cx="88701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00000"/>
              </a:lnSpc>
              <a:spcBef>
                <a:spcPct val="0"/>
              </a:spcBef>
              <a:buFontTx/>
              <a:buNone/>
            </a:pPr>
            <a:r>
              <a:rPr lang="en-US" altLang="en-US" sz="1050" dirty="0">
                <a:solidFill>
                  <a:schemeClr val="bg1"/>
                </a:solidFill>
              </a:rPr>
              <a:t>Dr Shraddha</a:t>
            </a:r>
          </a:p>
          <a:p>
            <a:pPr algn="ctr">
              <a:lnSpc>
                <a:spcPct val="100000"/>
              </a:lnSpc>
              <a:spcBef>
                <a:spcPct val="0"/>
              </a:spcBef>
              <a:buFontTx/>
              <a:buNone/>
            </a:pPr>
            <a:r>
              <a:rPr lang="en-US" altLang="en-US" sz="1050" dirty="0">
                <a:solidFill>
                  <a:schemeClr val="bg1"/>
                </a:solidFill>
              </a:rPr>
              <a:t> Durgan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4">
            <a:extLst>
              <a:ext uri="{FF2B5EF4-FFF2-40B4-BE49-F238E27FC236}">
                <a16:creationId xmlns:a16="http://schemas.microsoft.com/office/drawing/2014/main" id="{8C68F480-B016-6225-3FCA-9B6FB37E67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325" t="20563" r="22569" b="17715"/>
          <a:stretch>
            <a:fillRect/>
          </a:stretch>
        </p:blipFill>
        <p:spPr bwMode="auto">
          <a:xfrm>
            <a:off x="2117709" y="226951"/>
            <a:ext cx="2655067" cy="21517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8">
            <a:extLst>
              <a:ext uri="{FF2B5EF4-FFF2-40B4-BE49-F238E27FC236}">
                <a16:creationId xmlns:a16="http://schemas.microsoft.com/office/drawing/2014/main" id="{5C8DCEEC-3A0E-EC84-8B1E-933D0DF634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034" t="30894" r="15665" b="24660"/>
          <a:stretch>
            <a:fillRect/>
          </a:stretch>
        </p:blipFill>
        <p:spPr bwMode="auto">
          <a:xfrm rot="10800000">
            <a:off x="6672815" y="319347"/>
            <a:ext cx="3503544" cy="21517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6">
            <a:extLst>
              <a:ext uri="{FF2B5EF4-FFF2-40B4-BE49-F238E27FC236}">
                <a16:creationId xmlns:a16="http://schemas.microsoft.com/office/drawing/2014/main" id="{0B2C890F-98C1-99A4-FA3D-A7645D1D5FE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247" t="35909" r="46973" b="26797"/>
          <a:stretch>
            <a:fillRect/>
          </a:stretch>
        </p:blipFill>
        <p:spPr bwMode="auto">
          <a:xfrm rot="16200000">
            <a:off x="1932625" y="4302739"/>
            <a:ext cx="2189763" cy="25348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11">
            <a:extLst>
              <a:ext uri="{FF2B5EF4-FFF2-40B4-BE49-F238E27FC236}">
                <a16:creationId xmlns:a16="http://schemas.microsoft.com/office/drawing/2014/main" id="{959AED6F-D7FA-5B8E-227B-2132DC26D7D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1355" t="40560" r="28637" b="31565"/>
          <a:stretch>
            <a:fillRect/>
          </a:stretch>
        </p:blipFill>
        <p:spPr bwMode="auto">
          <a:xfrm>
            <a:off x="8133193" y="4411273"/>
            <a:ext cx="2426009" cy="22537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a:extLst>
              <a:ext uri="{FF2B5EF4-FFF2-40B4-BE49-F238E27FC236}">
                <a16:creationId xmlns:a16="http://schemas.microsoft.com/office/drawing/2014/main" id="{344D67F2-9671-7BE4-7BE7-39B9FF14CD9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3530" t="46603" r="20633" b="34763"/>
          <a:stretch>
            <a:fillRect/>
          </a:stretch>
        </p:blipFill>
        <p:spPr bwMode="auto">
          <a:xfrm>
            <a:off x="4523735" y="3933357"/>
            <a:ext cx="3342335" cy="18117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B70C2B0-5447-8E5D-50B5-884A2E59B0F3}"/>
              </a:ext>
            </a:extLst>
          </p:cNvPr>
          <p:cNvSpPr txBox="1"/>
          <p:nvPr/>
        </p:nvSpPr>
        <p:spPr>
          <a:xfrm>
            <a:off x="4383269" y="2985417"/>
            <a:ext cx="3540136" cy="553998"/>
          </a:xfrm>
          <a:prstGeom prst="rect">
            <a:avLst/>
          </a:prstGeom>
          <a:noFill/>
        </p:spPr>
        <p:txBody>
          <a:bodyPr wrap="none" rtlCol="0">
            <a:spAutoFit/>
          </a:bodyPr>
          <a:lstStyle/>
          <a:p>
            <a:r>
              <a:rPr lang="en-IN" sz="3000" b="1" dirty="0"/>
              <a:t>VARIOUS SCENARIOS</a:t>
            </a:r>
          </a:p>
        </p:txBody>
      </p:sp>
    </p:spTree>
    <p:extLst>
      <p:ext uri="{BB962C8B-B14F-4D97-AF65-F5344CB8AC3E}">
        <p14:creationId xmlns:p14="http://schemas.microsoft.com/office/powerpoint/2010/main" val="3542349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CDD026-979D-44C8-7AE1-651D7018CB2D}"/>
              </a:ext>
            </a:extLst>
          </p:cNvPr>
          <p:cNvPicPr>
            <a:picLocks noChangeAspect="1"/>
          </p:cNvPicPr>
          <p:nvPr/>
        </p:nvPicPr>
        <p:blipFill>
          <a:blip r:embed="rId2"/>
          <a:srcRect l="31765" t="38823" r="52941" b="12550"/>
          <a:stretch>
            <a:fillRect/>
          </a:stretch>
        </p:blipFill>
        <p:spPr>
          <a:xfrm rot="5400000">
            <a:off x="7534621" y="3594963"/>
            <a:ext cx="1851542" cy="44152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24696EB8-3D55-0DFC-E066-FA397FF1F623}"/>
              </a:ext>
            </a:extLst>
          </p:cNvPr>
          <p:cNvPicPr>
            <a:picLocks noChangeAspect="1"/>
          </p:cNvPicPr>
          <p:nvPr/>
        </p:nvPicPr>
        <p:blipFill>
          <a:blip r:embed="rId3"/>
          <a:stretch>
            <a:fillRect/>
          </a:stretch>
        </p:blipFill>
        <p:spPr>
          <a:xfrm>
            <a:off x="1676401" y="152400"/>
            <a:ext cx="4038601" cy="19132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6">
            <a:extLst>
              <a:ext uri="{FF2B5EF4-FFF2-40B4-BE49-F238E27FC236}">
                <a16:creationId xmlns:a16="http://schemas.microsoft.com/office/drawing/2014/main" id="{C1F871B4-6939-DEC6-A720-40FAE23747AB}"/>
              </a:ext>
            </a:extLst>
          </p:cNvPr>
          <p:cNvPicPr>
            <a:picLocks noChangeAspect="1"/>
          </p:cNvPicPr>
          <p:nvPr/>
        </p:nvPicPr>
        <p:blipFill>
          <a:blip r:embed="rId4"/>
          <a:srcRect l="19565" t="14664" r="27174" b="30212"/>
          <a:stretch>
            <a:fillRect/>
          </a:stretch>
        </p:blipFill>
        <p:spPr>
          <a:xfrm>
            <a:off x="4588073" y="2142393"/>
            <a:ext cx="3329423" cy="2649949"/>
          </a:xfrm>
          <a:prstGeom prst="ellipse">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a:extLst>
              <a:ext uri="{FF2B5EF4-FFF2-40B4-BE49-F238E27FC236}">
                <a16:creationId xmlns:a16="http://schemas.microsoft.com/office/drawing/2014/main" id="{5E4040DB-6D7A-7B85-3735-86CF766185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8910" t="182" r="1581" b="53902"/>
          <a:stretch>
            <a:fillRect/>
          </a:stretch>
        </p:blipFill>
        <p:spPr bwMode="auto">
          <a:xfrm>
            <a:off x="1684338" y="1030288"/>
            <a:ext cx="3289300" cy="483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TextBox 5">
            <a:extLst>
              <a:ext uri="{FF2B5EF4-FFF2-40B4-BE49-F238E27FC236}">
                <a16:creationId xmlns:a16="http://schemas.microsoft.com/office/drawing/2014/main" id="{B4BA91FA-4054-94A6-1095-A5DB021DD497}"/>
              </a:ext>
            </a:extLst>
          </p:cNvPr>
          <p:cNvSpPr txBox="1">
            <a:spLocks noChangeArrowheads="1"/>
          </p:cNvSpPr>
          <p:nvPr/>
        </p:nvSpPr>
        <p:spPr bwMode="auto">
          <a:xfrm>
            <a:off x="4870450" y="228600"/>
            <a:ext cx="2305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a:latin typeface="Arial" panose="020B0604020202020204" pitchFamily="34" charset="0"/>
              </a:rPr>
              <a:t>ALIGNERS</a:t>
            </a:r>
          </a:p>
        </p:txBody>
      </p:sp>
      <p:pic>
        <p:nvPicPr>
          <p:cNvPr id="67588" name="Picture 6">
            <a:extLst>
              <a:ext uri="{FF2B5EF4-FFF2-40B4-BE49-F238E27FC236}">
                <a16:creationId xmlns:a16="http://schemas.microsoft.com/office/drawing/2014/main" id="{8DE1FD8A-B038-EFA0-C8FA-DEF87F6456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7859" t="52222"/>
          <a:stretch>
            <a:fillRect/>
          </a:stretch>
        </p:blipFill>
        <p:spPr bwMode="auto">
          <a:xfrm>
            <a:off x="7218364" y="1063626"/>
            <a:ext cx="3419475" cy="480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1E86C5A6-CA60-53E7-D49D-AA09A9D6C45E}"/>
              </a:ext>
            </a:extLst>
          </p:cNvPr>
          <p:cNvSpPr/>
          <p:nvPr/>
        </p:nvSpPr>
        <p:spPr>
          <a:xfrm>
            <a:off x="7620001" y="3297238"/>
            <a:ext cx="2265363" cy="304800"/>
          </a:xfrm>
          <a:prstGeom prst="rect">
            <a:avLst/>
          </a:prstGeom>
        </p:spPr>
        <p:style>
          <a:lnRef idx="2">
            <a:schemeClr val="dk1">
              <a:shade val="15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9" name="Rectangle 8">
            <a:extLst>
              <a:ext uri="{FF2B5EF4-FFF2-40B4-BE49-F238E27FC236}">
                <a16:creationId xmlns:a16="http://schemas.microsoft.com/office/drawing/2014/main" id="{D3DE219E-9D03-A924-E3EE-79E5AD8B63AD}"/>
              </a:ext>
            </a:extLst>
          </p:cNvPr>
          <p:cNvSpPr/>
          <p:nvPr/>
        </p:nvSpPr>
        <p:spPr>
          <a:xfrm>
            <a:off x="2057401" y="3276600"/>
            <a:ext cx="2265363" cy="304800"/>
          </a:xfrm>
          <a:prstGeom prst="rect">
            <a:avLst/>
          </a:prstGeom>
        </p:spPr>
        <p:style>
          <a:lnRef idx="2">
            <a:schemeClr val="dk1">
              <a:shade val="15000"/>
            </a:schemeClr>
          </a:lnRef>
          <a:fillRef idx="1">
            <a:schemeClr val="dk1"/>
          </a:fillRef>
          <a:effectRef idx="0">
            <a:schemeClr val="dk1"/>
          </a:effectRef>
          <a:fontRef idx="minor">
            <a:schemeClr val="lt1"/>
          </a:fontRef>
        </p:style>
        <p:txBody>
          <a:bodyPr anchor="ctr"/>
          <a:lstStyle/>
          <a:p>
            <a:pPr algn="ctr">
              <a:defRPr/>
            </a:pPr>
            <a:endParaRPr lang="en-US"/>
          </a:p>
        </p:txBody>
      </p:sp>
      <p:pic>
        <p:nvPicPr>
          <p:cNvPr id="10" name="Picture 9">
            <a:extLst>
              <a:ext uri="{FF2B5EF4-FFF2-40B4-BE49-F238E27FC236}">
                <a16:creationId xmlns:a16="http://schemas.microsoft.com/office/drawing/2014/main" id="{FDA816C2-DE7E-EB93-07EF-80775382DD9D}"/>
              </a:ext>
            </a:extLst>
          </p:cNvPr>
          <p:cNvPicPr>
            <a:picLocks noChangeAspect="1"/>
          </p:cNvPicPr>
          <p:nvPr/>
        </p:nvPicPr>
        <p:blipFill>
          <a:blip r:embed="rId3"/>
          <a:srcRect l="19565" t="14664" r="27174" b="30212"/>
          <a:stretch>
            <a:fillRect/>
          </a:stretch>
        </p:blipFill>
        <p:spPr>
          <a:xfrm>
            <a:off x="5159680" y="2913769"/>
            <a:ext cx="1727550" cy="1374989"/>
          </a:xfrm>
          <a:prstGeom prst="ellipse">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Box 1">
            <a:extLst>
              <a:ext uri="{FF2B5EF4-FFF2-40B4-BE49-F238E27FC236}">
                <a16:creationId xmlns:a16="http://schemas.microsoft.com/office/drawing/2014/main" id="{3A7066A9-D1BE-9F52-A54F-67A8997DF02D}"/>
              </a:ext>
            </a:extLst>
          </p:cNvPr>
          <p:cNvSpPr txBox="1">
            <a:spLocks noChangeArrowheads="1"/>
          </p:cNvSpPr>
          <p:nvPr/>
        </p:nvSpPr>
        <p:spPr bwMode="auto">
          <a:xfrm>
            <a:off x="4572000" y="0"/>
            <a:ext cx="2305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2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1600">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a:latin typeface="Arial" panose="020B0604020202020204" pitchFamily="34" charset="0"/>
              </a:rPr>
              <a:t>ALIGNERS</a:t>
            </a:r>
          </a:p>
        </p:txBody>
      </p:sp>
      <p:pic>
        <p:nvPicPr>
          <p:cNvPr id="68611" name="Picture 3">
            <a:extLst>
              <a:ext uri="{FF2B5EF4-FFF2-40B4-BE49-F238E27FC236}">
                <a16:creationId xmlns:a16="http://schemas.microsoft.com/office/drawing/2014/main" id="{62B34F63-A5B5-E9C7-6C95-9118FD0BFB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9760"/>
          <a:stretch>
            <a:fillRect/>
          </a:stretch>
        </p:blipFill>
        <p:spPr bwMode="auto">
          <a:xfrm>
            <a:off x="1517650" y="584200"/>
            <a:ext cx="91440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2">
            <a:extLst>
              <a:ext uri="{FF2B5EF4-FFF2-40B4-BE49-F238E27FC236}">
                <a16:creationId xmlns:a16="http://schemas.microsoft.com/office/drawing/2014/main" id="{041471F0-38A1-82C6-BF7B-16A8A50AC3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3828" b="-478"/>
          <a:stretch>
            <a:fillRect/>
          </a:stretch>
        </p:blipFill>
        <p:spPr bwMode="auto">
          <a:xfrm>
            <a:off x="1503363" y="4724400"/>
            <a:ext cx="9144001"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F6489809-349D-ADF4-B081-A515820576AF}"/>
              </a:ext>
            </a:extLst>
          </p:cNvPr>
          <p:cNvPicPr>
            <a:picLocks noChangeAspect="1"/>
          </p:cNvPicPr>
          <p:nvPr/>
        </p:nvPicPr>
        <p:blipFill>
          <a:blip r:embed="rId3"/>
          <a:srcRect l="19565" t="14664" r="27174" b="30212"/>
          <a:stretch>
            <a:fillRect/>
          </a:stretch>
        </p:blipFill>
        <p:spPr>
          <a:xfrm>
            <a:off x="5181600" y="2770351"/>
            <a:ext cx="2274896" cy="1810632"/>
          </a:xfrm>
          <a:prstGeom prst="ellipse">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Admin\OneDrive\Desktop\ppt on 09-04-2021\pros-and-cons-of-invisalign.jpg">
            <a:extLst>
              <a:ext uri="{FF2B5EF4-FFF2-40B4-BE49-F238E27FC236}">
                <a16:creationId xmlns:a16="http://schemas.microsoft.com/office/drawing/2014/main" id="{01FE141D-B87A-43AF-EC69-8E2A14C4BE6B}"/>
              </a:ext>
            </a:extLst>
          </p:cNvPr>
          <p:cNvPicPr>
            <a:picLocks noChangeAspect="1" noChangeArrowheads="1"/>
          </p:cNvPicPr>
          <p:nvPr/>
        </p:nvPicPr>
        <p:blipFill>
          <a:blip r:embed="rId2" cstate="print"/>
          <a:srcRect/>
          <a:stretch>
            <a:fillRect/>
          </a:stretch>
        </p:blipFill>
        <p:spPr bwMode="auto">
          <a:xfrm>
            <a:off x="2971801" y="1828800"/>
            <a:ext cx="6319837" cy="421078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557</Words>
  <Application>Microsoft Office PowerPoint</Application>
  <PresentationFormat>Widescreen</PresentationFormat>
  <Paragraphs>165</Paragraphs>
  <Slides>56</Slides>
  <Notes>0</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invisialign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Vinayak Nadgir Rao</dc:creator>
  <cp:lastModifiedBy>Vinayak Nadgir Rao</cp:lastModifiedBy>
  <cp:revision>11</cp:revision>
  <dcterms:created xsi:type="dcterms:W3CDTF">2026-07-30T09:53:40Z</dcterms:created>
  <dcterms:modified xsi:type="dcterms:W3CDTF">2026-08-17T10:12:08Z</dcterms:modified>
</cp:coreProperties>
</file>